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69" r:id="rId3"/>
    <p:sldId id="275" r:id="rId4"/>
    <p:sldId id="270" r:id="rId5"/>
    <p:sldId id="274" r:id="rId6"/>
    <p:sldId id="271" r:id="rId7"/>
    <p:sldId id="272" r:id="rId8"/>
    <p:sldId id="273" r:id="rId9"/>
    <p:sldId id="276" r:id="rId10"/>
    <p:sldId id="258" r:id="rId11"/>
    <p:sldId id="285" r:id="rId12"/>
    <p:sldId id="259" r:id="rId13"/>
    <p:sldId id="260" r:id="rId14"/>
    <p:sldId id="261" r:id="rId15"/>
    <p:sldId id="262" r:id="rId16"/>
    <p:sldId id="263" r:id="rId17"/>
    <p:sldId id="264" r:id="rId18"/>
    <p:sldId id="265" r:id="rId19"/>
    <p:sldId id="268" r:id="rId20"/>
    <p:sldId id="277" r:id="rId21"/>
    <p:sldId id="280" r:id="rId22"/>
    <p:sldId id="281" r:id="rId23"/>
    <p:sldId id="279" r:id="rId24"/>
    <p:sldId id="278" r:id="rId25"/>
    <p:sldId id="282" r:id="rId26"/>
    <p:sldId id="267" r:id="rId27"/>
    <p:sldId id="283" r:id="rId28"/>
    <p:sldId id="284" r:id="rId29"/>
    <p:sldId id="266" r:id="rId30"/>
    <p:sldId id="25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29" autoAdjust="0"/>
    <p:restoredTop sz="94660"/>
  </p:normalViewPr>
  <p:slideViewPr>
    <p:cSldViewPr>
      <p:cViewPr>
        <p:scale>
          <a:sx n="80" d="100"/>
          <a:sy n="80" d="100"/>
        </p:scale>
        <p:origin x="-51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A0A7B3-44F6-41CF-8954-00C56D874F23}" type="datetimeFigureOut">
              <a:rPr lang="en-US" smtClean="0"/>
              <a:pPr/>
              <a:t>10/4/2013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85944A-6A6B-4F17-8F25-E1E650040DF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Handout des </a:t>
            </a:r>
            <a:r>
              <a:rPr lang="en-US" dirty="0" err="1" smtClean="0"/>
              <a:t>Textes</a:t>
            </a:r>
            <a:endParaRPr lang="en-US" dirty="0"/>
          </a:p>
        </p:txBody>
      </p:sp>
      <p:sp>
        <p:nvSpPr>
          <p:cNvPr id="4" name="Slide Number Placeholder 3"/>
          <p:cNvSpPr>
            <a:spLocks noGrp="1"/>
          </p:cNvSpPr>
          <p:nvPr>
            <p:ph type="sldNum" sz="quarter" idx="10"/>
          </p:nvPr>
        </p:nvSpPr>
        <p:spPr/>
        <p:txBody>
          <a:bodyPr/>
          <a:lstStyle/>
          <a:p>
            <a:fld id="{5385944A-6A6B-4F17-8F25-E1E650040DF4}"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D9A51DD7-A534-43F1-B233-F8F1AF3BE552}" type="datetimeFigureOut">
              <a:rPr lang="en-US" smtClean="0"/>
              <a:pPr/>
              <a:t>10/4/2013</a:t>
            </a:fld>
            <a:endParaRPr lang="en-US"/>
          </a:p>
        </p:txBody>
      </p:sp>
      <p:sp>
        <p:nvSpPr>
          <p:cNvPr id="16" name="Slide Number Placeholder 15"/>
          <p:cNvSpPr>
            <a:spLocks noGrp="1"/>
          </p:cNvSpPr>
          <p:nvPr>
            <p:ph type="sldNum" sz="quarter" idx="11"/>
          </p:nvPr>
        </p:nvSpPr>
        <p:spPr/>
        <p:txBody>
          <a:bodyPr/>
          <a:lstStyle/>
          <a:p>
            <a:fld id="{71D45B74-7AD3-448C-BE3E-C4D01D0028C2}"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A51DD7-A534-43F1-B233-F8F1AF3BE552}" type="datetimeFigureOut">
              <a:rPr lang="en-US" smtClean="0"/>
              <a:pPr/>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45B74-7AD3-448C-BE3E-C4D01D0028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A51DD7-A534-43F1-B233-F8F1AF3BE552}" type="datetimeFigureOut">
              <a:rPr lang="en-US" smtClean="0"/>
              <a:pPr/>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45B74-7AD3-448C-BE3E-C4D01D0028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D9A51DD7-A534-43F1-B233-F8F1AF3BE552}" type="datetimeFigureOut">
              <a:rPr lang="en-US" smtClean="0"/>
              <a:pPr/>
              <a:t>10/4/2013</a:t>
            </a:fld>
            <a:endParaRPr lang="en-US"/>
          </a:p>
        </p:txBody>
      </p:sp>
      <p:sp>
        <p:nvSpPr>
          <p:cNvPr id="15" name="Slide Number Placeholder 14"/>
          <p:cNvSpPr>
            <a:spLocks noGrp="1"/>
          </p:cNvSpPr>
          <p:nvPr>
            <p:ph type="sldNum" sz="quarter" idx="15"/>
          </p:nvPr>
        </p:nvSpPr>
        <p:spPr/>
        <p:txBody>
          <a:bodyPr/>
          <a:lstStyle>
            <a:lvl1pPr algn="ctr">
              <a:defRPr/>
            </a:lvl1pPr>
          </a:lstStyle>
          <a:p>
            <a:fld id="{71D45B74-7AD3-448C-BE3E-C4D01D0028C2}"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9A51DD7-A534-43F1-B233-F8F1AF3BE552}" type="datetimeFigureOut">
              <a:rPr lang="en-US" smtClean="0"/>
              <a:pPr/>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45B74-7AD3-448C-BE3E-C4D01D0028C2}"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9A51DD7-A534-43F1-B233-F8F1AF3BE552}" type="datetimeFigureOut">
              <a:rPr lang="en-US" smtClean="0"/>
              <a:pPr/>
              <a:t>10/4/2013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45B74-7AD3-448C-BE3E-C4D01D0028C2}"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71D45B74-7AD3-448C-BE3E-C4D01D0028C2}"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D9A51DD7-A534-43F1-B233-F8F1AF3BE552}" type="datetimeFigureOut">
              <a:rPr lang="en-US" smtClean="0"/>
              <a:pPr/>
              <a:t>10/4/2013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9A51DD7-A534-43F1-B233-F8F1AF3BE552}" type="datetimeFigureOut">
              <a:rPr lang="en-US" smtClean="0"/>
              <a:pPr/>
              <a:t>10/4/2013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D45B74-7AD3-448C-BE3E-C4D01D0028C2}"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A51DD7-A534-43F1-B233-F8F1AF3BE552}" type="datetimeFigureOut">
              <a:rPr lang="en-US" smtClean="0"/>
              <a:pPr/>
              <a:t>10/4/2013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D45B74-7AD3-448C-BE3E-C4D01D0028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D9A51DD7-A534-43F1-B233-F8F1AF3BE552}" type="datetimeFigureOut">
              <a:rPr lang="en-US" smtClean="0"/>
              <a:pPr/>
              <a:t>10/4/2013</a:t>
            </a:fld>
            <a:endParaRPr lang="en-US"/>
          </a:p>
        </p:txBody>
      </p:sp>
      <p:sp>
        <p:nvSpPr>
          <p:cNvPr id="9" name="Slide Number Placeholder 8"/>
          <p:cNvSpPr>
            <a:spLocks noGrp="1"/>
          </p:cNvSpPr>
          <p:nvPr>
            <p:ph type="sldNum" sz="quarter" idx="15"/>
          </p:nvPr>
        </p:nvSpPr>
        <p:spPr/>
        <p:txBody>
          <a:bodyPr/>
          <a:lstStyle/>
          <a:p>
            <a:fld id="{71D45B74-7AD3-448C-BE3E-C4D01D0028C2}"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D9A51DD7-A534-43F1-B233-F8F1AF3BE552}" type="datetimeFigureOut">
              <a:rPr lang="en-US" smtClean="0"/>
              <a:pPr/>
              <a:t>10/4/2013</a:t>
            </a:fld>
            <a:endParaRPr lang="en-US"/>
          </a:p>
        </p:txBody>
      </p:sp>
      <p:sp>
        <p:nvSpPr>
          <p:cNvPr id="9" name="Slide Number Placeholder 8"/>
          <p:cNvSpPr>
            <a:spLocks noGrp="1"/>
          </p:cNvSpPr>
          <p:nvPr>
            <p:ph type="sldNum" sz="quarter" idx="11"/>
          </p:nvPr>
        </p:nvSpPr>
        <p:spPr/>
        <p:txBody>
          <a:bodyPr/>
          <a:lstStyle/>
          <a:p>
            <a:fld id="{71D45B74-7AD3-448C-BE3E-C4D01D0028C2}"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A51DD7-A534-43F1-B233-F8F1AF3BE552}" type="datetimeFigureOut">
              <a:rPr lang="en-US" smtClean="0"/>
              <a:pPr/>
              <a:t>10/4/2013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1D45B74-7AD3-448C-BE3E-C4D01D0028C2}"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goethe.de/z/jetzt/dejart46/text1.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goethe.de/z/jetzt/dejart46/text2.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goethe.de/z/jetzt/dejart46/1.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goethe.de/z/jetzt/dejart46/3.htm" TargetMode="External"/><Relationship Id="rId2" Type="http://schemas.openxmlformats.org/officeDocument/2006/relationships/hyperlink" Target="http://www.goethe.de/z/jetzt/dejart46/2.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goethe.de/z/jetzt/dejart46/dejdia46.htm" TargetMode="External"/><Relationship Id="rId2" Type="http://schemas.openxmlformats.org/officeDocument/2006/relationships/hyperlink" Target="http://www.goethe.de/z/jetzt/dejart46/1.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fasena.de/d/foren/daf.htm" TargetMode="External"/><Relationship Id="rId2" Type="http://schemas.openxmlformats.org/officeDocument/2006/relationships/hyperlink" Target="http://www.fasena.de/" TargetMode="External"/><Relationship Id="rId1" Type="http://schemas.openxmlformats.org/officeDocument/2006/relationships/slideLayout" Target="../slideLayouts/slideLayout2.xml"/><Relationship Id="rId6" Type="http://schemas.openxmlformats.org/officeDocument/2006/relationships/hyperlink" Target="http://www.dhm.de/lemo/home.html" TargetMode="External"/><Relationship Id="rId5" Type="http://schemas.openxmlformats.org/officeDocument/2006/relationships/hyperlink" Target="http://lernen-aus-der-geschichte.de/" TargetMode="External"/><Relationship Id="rId4" Type="http://schemas.openxmlformats.org/officeDocument/2006/relationships/hyperlink" Target="http://www.fasena.de/download/daf/Illy.pdf"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www.erinnern.at/bundeslaender/oesterreich/zeitzeuginnen/das-vermaechtnis/die-zeitzeuginne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youtube.com/watch?v=51kkhCDiTZw" TargetMode="External"/><Relationship Id="rId2" Type="http://schemas.openxmlformats.org/officeDocument/2006/relationships/hyperlink" Target="http://www.youtube.com/watch?v=sSvxiXwviR8"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goethe.de/mmo/priv/2101050-STANDARD.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goethe.de/mmo/priv/2101050-STANDARD.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aktion-tu-was.de/" TargetMode="External"/><Relationship Id="rId2" Type="http://schemas.openxmlformats.org/officeDocument/2006/relationships/hyperlink" Target="http://www.goethe.de/mmo/priv/2101052-STANDARD.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bpb.de/shop/lernen/filmhefte/34099/sophie-scholl-die-letzten-tage" TargetMode="Externa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hyperlink" Target="http://www.hueber.de/sixcms/media.php/36/fsd36_SophieScholl.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youtube.com/watch?v=rKQ148fU65c"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duitsetaal.blogspot.com/2012/06/didaktisierung-spielzeugland.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duitsetaal.blogspot.com/2012/06/didaktisierung-spielzeugland.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asf-ev.de/de/friedensdienste/freiwilligendienst/partnerlaender/deutschland/projekte-in-deutschland.html" TargetMode="External"/><Relationship Id="rId2" Type="http://schemas.openxmlformats.org/officeDocument/2006/relationships/hyperlink" Target="http://holocaustmemory.umwblogs.org/study-abroad-cours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lernen-aus-der-geschichte.de/sites/default/files/attach/lernen_zu_ns_und_holocaust_international_0.pdf" TargetMode="External"/><Relationship Id="rId2" Type="http://schemas.openxmlformats.org/officeDocument/2006/relationships/hyperlink" Target="http://www.fasena.de/foren/daf.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smtClean="0"/>
          </a:p>
          <a:p>
            <a:r>
              <a:rPr lang="en-US" dirty="0" smtClean="0"/>
              <a:t>Marcel Rotter, University of Mary Washington</a:t>
            </a:r>
            <a:endParaRPr lang="en-US" dirty="0"/>
          </a:p>
        </p:txBody>
      </p:sp>
      <p:sp>
        <p:nvSpPr>
          <p:cNvPr id="2" name="Title 1"/>
          <p:cNvSpPr>
            <a:spLocks noGrp="1"/>
          </p:cNvSpPr>
          <p:nvPr>
            <p:ph type="ctrTitle"/>
          </p:nvPr>
        </p:nvSpPr>
        <p:spPr/>
        <p:txBody>
          <a:bodyPr/>
          <a:lstStyle/>
          <a:p>
            <a:r>
              <a:rPr lang="en-US" dirty="0" err="1" smtClean="0"/>
              <a:t>Der</a:t>
            </a:r>
            <a:r>
              <a:rPr lang="en-US" dirty="0" smtClean="0"/>
              <a:t> Holocaust </a:t>
            </a:r>
            <a:r>
              <a:rPr lang="en-US" dirty="0" err="1" smtClean="0"/>
              <a:t>im</a:t>
            </a:r>
            <a:r>
              <a:rPr lang="en-US" dirty="0" smtClean="0"/>
              <a:t> </a:t>
            </a:r>
            <a:r>
              <a:rPr lang="en-US" dirty="0" err="1" smtClean="0"/>
              <a:t>DaF-Unterricht</a:t>
            </a:r>
            <a:r>
              <a:rPr lang="en-US" dirty="0" smtClean="0"/>
              <a:t> des 21. </a:t>
            </a:r>
            <a:r>
              <a:rPr lang="en-US" dirty="0" err="1" smtClean="0"/>
              <a:t>Jahrhunderts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Schultypen</a:t>
            </a:r>
            <a:r>
              <a:rPr lang="en-US" dirty="0" smtClean="0"/>
              <a:t>?</a:t>
            </a:r>
          </a:p>
          <a:p>
            <a:r>
              <a:rPr lang="en-US" dirty="0" err="1" smtClean="0"/>
              <a:t>Hürden</a:t>
            </a:r>
            <a:r>
              <a:rPr lang="en-US" dirty="0" smtClean="0"/>
              <a:t>?</a:t>
            </a:r>
          </a:p>
          <a:p>
            <a:r>
              <a:rPr lang="en-US" dirty="0" smtClean="0"/>
              <a:t>Was </a:t>
            </a:r>
            <a:r>
              <a:rPr lang="en-US" dirty="0" err="1" smtClean="0"/>
              <a:t>kann</a:t>
            </a:r>
            <a:r>
              <a:rPr lang="en-US" dirty="0" smtClean="0"/>
              <a:t> man (</a:t>
            </a:r>
            <a:r>
              <a:rPr lang="en-US" dirty="0" err="1" smtClean="0"/>
              <a:t>nicht</a:t>
            </a:r>
            <a:r>
              <a:rPr lang="en-US" dirty="0" smtClean="0"/>
              <a:t>) </a:t>
            </a:r>
            <a:r>
              <a:rPr lang="en-US" dirty="0" err="1" smtClean="0"/>
              <a:t>unterrichten</a:t>
            </a:r>
            <a:r>
              <a:rPr lang="en-US" dirty="0" smtClean="0"/>
              <a:t>? </a:t>
            </a:r>
          </a:p>
          <a:p>
            <a:pPr lvl="1"/>
            <a:r>
              <a:rPr lang="en-US" dirty="0" err="1" smtClean="0"/>
              <a:t>Z.B.Vista</a:t>
            </a:r>
            <a:r>
              <a:rPr lang="en-US" dirty="0" smtClean="0"/>
              <a:t> </a:t>
            </a:r>
            <a:r>
              <a:rPr lang="en-US" dirty="0" smtClean="0"/>
              <a:t>“</a:t>
            </a:r>
            <a:r>
              <a:rPr lang="en-US" dirty="0" err="1" smtClean="0"/>
              <a:t>Mosaik</a:t>
            </a:r>
            <a:r>
              <a:rPr lang="en-US" dirty="0" smtClean="0"/>
              <a:t> 3” – Paul </a:t>
            </a:r>
            <a:r>
              <a:rPr lang="en-US" dirty="0" err="1" smtClean="0"/>
              <a:t>Celan</a:t>
            </a:r>
            <a:r>
              <a:rPr lang="en-US" dirty="0" smtClean="0"/>
              <a:t> “</a:t>
            </a:r>
            <a:r>
              <a:rPr lang="en-US" dirty="0" err="1" smtClean="0"/>
              <a:t>Todesfuge</a:t>
            </a:r>
            <a:r>
              <a:rPr lang="en-US" dirty="0" smtClean="0"/>
              <a:t>”: Grammatik</a:t>
            </a:r>
            <a:endParaRPr lang="en-US" dirty="0" smtClean="0"/>
          </a:p>
          <a:p>
            <a:endParaRPr lang="en-US" dirty="0"/>
          </a:p>
        </p:txBody>
      </p:sp>
      <p:sp>
        <p:nvSpPr>
          <p:cNvPr id="3" name="Title 2"/>
          <p:cNvSpPr>
            <a:spLocks noGrp="1"/>
          </p:cNvSpPr>
          <p:nvPr>
            <p:ph type="title"/>
          </p:nvPr>
        </p:nvSpPr>
        <p:spPr/>
        <p:txBody>
          <a:bodyPr/>
          <a:lstStyle/>
          <a:p>
            <a:r>
              <a:rPr lang="en-US" dirty="0" err="1" smtClean="0"/>
              <a:t>Warum</a:t>
            </a:r>
            <a:r>
              <a:rPr lang="en-US" dirty="0" smtClean="0"/>
              <a:t> den Holocaust </a:t>
            </a:r>
            <a:r>
              <a:rPr lang="en-US" dirty="0" err="1" smtClean="0"/>
              <a:t>unterrichten</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smtClean="0"/>
              <a:t>Drei</a:t>
            </a:r>
            <a:r>
              <a:rPr lang="en-US" dirty="0" smtClean="0"/>
              <a:t> </a:t>
            </a:r>
            <a:r>
              <a:rPr lang="en-US" dirty="0" err="1" smtClean="0"/>
              <a:t>Unterrichtsbeispiele</a:t>
            </a:r>
            <a:endParaRPr lang="en-US" dirty="0"/>
          </a:p>
        </p:txBody>
      </p:sp>
      <p:sp>
        <p:nvSpPr>
          <p:cNvPr id="7" name="Text Placeholder 6"/>
          <p:cNvSpPr>
            <a:spLocks noGrp="1"/>
          </p:cNvSpPr>
          <p:nvPr>
            <p:ph type="body" idx="1"/>
          </p:nvPr>
        </p:nvSpPr>
        <p:spPr/>
        <p:txBody>
          <a:bodyPr>
            <a:normAutofit/>
          </a:bodyPr>
          <a:lstStyle/>
          <a:p>
            <a:r>
              <a:rPr lang="en-US" sz="2400" dirty="0" smtClean="0"/>
              <a:t>“</a:t>
            </a:r>
            <a:r>
              <a:rPr lang="en-US" sz="2400" dirty="0" err="1" smtClean="0"/>
              <a:t>Sein</a:t>
            </a:r>
            <a:r>
              <a:rPr lang="en-US" sz="2400" dirty="0" smtClean="0"/>
              <a:t> </a:t>
            </a:r>
            <a:r>
              <a:rPr lang="en-US" sz="2400" dirty="0" err="1" smtClean="0"/>
              <a:t>Kampf</a:t>
            </a:r>
            <a:r>
              <a:rPr lang="en-US" sz="2400" dirty="0" smtClean="0"/>
              <a:t>” - “Sophie Scholl” - “</a:t>
            </a:r>
            <a:r>
              <a:rPr lang="en-US" sz="2400" dirty="0" err="1" smtClean="0"/>
              <a:t>Spielzeugland</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00600"/>
          </a:xfrm>
        </p:spPr>
        <p:txBody>
          <a:bodyPr>
            <a:normAutofit/>
          </a:bodyPr>
          <a:lstStyle/>
          <a:p>
            <a:r>
              <a:rPr lang="de-DE" b="1" dirty="0" smtClean="0"/>
              <a:t>D</a:t>
            </a:r>
            <a:r>
              <a:rPr lang="de-DE" dirty="0" smtClean="0"/>
              <a:t>er Text handelt von Alex und Victor, die ihre beiden Großväter nach deren Vergangenheit befragen. Die originale Version berichtet abwechselnd von den beiden Gesprächen und ist relativ lang.</a:t>
            </a:r>
          </a:p>
          <a:p>
            <a:r>
              <a:rPr lang="de-DE" dirty="0" smtClean="0"/>
              <a:t>Um euch den Einstieg zu erleichtern, haben wir die beiden parallellaufenden Geschichten getrennt:</a:t>
            </a:r>
          </a:p>
          <a:p>
            <a:r>
              <a:rPr lang="de-DE" dirty="0" smtClean="0">
                <a:hlinkClick r:id="rId3"/>
              </a:rPr>
              <a:t>Text 1:</a:t>
            </a:r>
            <a:r>
              <a:rPr lang="de-DE" dirty="0" smtClean="0"/>
              <a:t> Gespräch zwischen </a:t>
            </a:r>
            <a:r>
              <a:rPr lang="de-DE" b="1" dirty="0" smtClean="0"/>
              <a:t>Alex </a:t>
            </a:r>
            <a:r>
              <a:rPr lang="de-DE" dirty="0" smtClean="0"/>
              <a:t>und seinem Großvater</a:t>
            </a:r>
          </a:p>
          <a:p>
            <a:r>
              <a:rPr lang="de-DE" dirty="0" smtClean="0">
                <a:hlinkClick r:id="rId4"/>
              </a:rPr>
              <a:t>Text 2:</a:t>
            </a:r>
            <a:r>
              <a:rPr lang="de-DE" dirty="0" smtClean="0"/>
              <a:t> Gespräch zwischen </a:t>
            </a:r>
            <a:r>
              <a:rPr lang="de-DE" b="1" dirty="0" smtClean="0"/>
              <a:t>Victor </a:t>
            </a:r>
            <a:r>
              <a:rPr lang="de-DE" dirty="0" smtClean="0"/>
              <a:t>und seinem Großvater</a:t>
            </a:r>
          </a:p>
          <a:p>
            <a:endParaRPr lang="en-US" dirty="0"/>
          </a:p>
        </p:txBody>
      </p:sp>
      <p:sp>
        <p:nvSpPr>
          <p:cNvPr id="3" name="Title 2"/>
          <p:cNvSpPr>
            <a:spLocks noGrp="1"/>
          </p:cNvSpPr>
          <p:nvPr>
            <p:ph type="title"/>
          </p:nvPr>
        </p:nvSpPr>
        <p:spPr/>
        <p:txBody>
          <a:bodyPr>
            <a:noAutofit/>
          </a:bodyPr>
          <a:lstStyle/>
          <a:p>
            <a:r>
              <a:rPr lang="de-DE" sz="3500" b="1" dirty="0" smtClean="0"/>
              <a:t>„Sein Kampf“ -  Erschließung des Textes</a:t>
            </a:r>
            <a:endParaRPr lang="en-US" sz="35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de-DE" b="1" dirty="0" smtClean="0"/>
              <a:t>Aufgabe</a:t>
            </a:r>
            <a:r>
              <a:rPr lang="de-DE" dirty="0" smtClean="0"/>
              <a:t>: Teilt euren Kurs/eure Klasse in zwei Großgruppen und teilt jeder Gruppe einen Text zu. Die Gruppen lesen ihren Text und beschreiben im Anschluss daran der anderen Gruppe den Großvater, von dem der Text handelt.</a:t>
            </a:r>
          </a:p>
          <a:p>
            <a:r>
              <a:rPr lang="de-DE" dirty="0" smtClean="0"/>
              <a:t>Beachtet dabei folgende Fragen, auf die ihr bei der Vorstellung eingehen sollt:</a:t>
            </a:r>
          </a:p>
          <a:p>
            <a:pPr lvl="1"/>
            <a:r>
              <a:rPr lang="de-DE" dirty="0" smtClean="0"/>
              <a:t>Wie ist der Großvater? Welche Adjektive benutzt der Text, um ihn zu beschreiben, welche Adjektive findet ihr außerdem, die zu ihm passen?</a:t>
            </a:r>
          </a:p>
          <a:p>
            <a:pPr lvl="1"/>
            <a:r>
              <a:rPr lang="de-DE" dirty="0" smtClean="0"/>
              <a:t>Erzählt er gerne über die Zeit oder hat er Schwierigkeiten, darüber zu berichten? Welche Textstelle belegt eure Ansicht?</a:t>
            </a:r>
          </a:p>
          <a:p>
            <a:pPr lvl="1"/>
            <a:r>
              <a:rPr lang="de-DE" dirty="0" smtClean="0"/>
              <a:t>Wie ist die Atmosphäre zu Beginn und am Ende des Gesprächs? Hat sie sich verändert? Beschreibt sie!</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de-DE" b="1" dirty="0" smtClean="0">
                <a:hlinkClick r:id="rId2"/>
              </a:rPr>
              <a:t>Textteil 1</a:t>
            </a:r>
            <a:r>
              <a:rPr lang="de-DE" dirty="0" smtClean="0"/>
              <a:t>:</a:t>
            </a:r>
          </a:p>
          <a:p>
            <a:r>
              <a:rPr lang="de-DE" b="1" dirty="0" smtClean="0"/>
              <a:t>Frage 1</a:t>
            </a:r>
            <a:br>
              <a:rPr lang="de-DE" b="1" dirty="0" smtClean="0"/>
            </a:br>
            <a:r>
              <a:rPr lang="de-DE" dirty="0" smtClean="0"/>
              <a:t>Zum dritten Abschnitt: "Als junger Mensch kann man sich ja gar nicht richtig vorstellen, wie das war." Was will Alex' Großvater damit sagen?</a:t>
            </a:r>
          </a:p>
          <a:p>
            <a:r>
              <a:rPr lang="de-DE" b="1" dirty="0" smtClean="0"/>
              <a:t>Frage 2</a:t>
            </a:r>
            <a:r>
              <a:rPr lang="de-DE" dirty="0" smtClean="0"/>
              <a:t/>
            </a:r>
            <a:br>
              <a:rPr lang="de-DE" dirty="0" smtClean="0"/>
            </a:br>
            <a:r>
              <a:rPr lang="de-DE" dirty="0" smtClean="0"/>
              <a:t>"Ich bin geboren deutsch zu fühlen."</a:t>
            </a:r>
            <a:br>
              <a:rPr lang="de-DE" dirty="0" smtClean="0"/>
            </a:br>
            <a:r>
              <a:rPr lang="de-DE" dirty="0" smtClean="0"/>
              <a:t>Wie wirkt das auf dich? Kannst du diese Haltung nachvollziehen?</a:t>
            </a:r>
          </a:p>
          <a:p>
            <a:r>
              <a:rPr lang="de-DE" b="1" dirty="0" smtClean="0"/>
              <a:t>Frage 3</a:t>
            </a:r>
            <a:br>
              <a:rPr lang="de-DE" b="1" dirty="0" smtClean="0"/>
            </a:br>
            <a:r>
              <a:rPr lang="de-DE" dirty="0" smtClean="0"/>
              <a:t>Alex' Großvater sagt öfters "Das ist alles sehr schwer zu erzählen" Was genau will er damit ausdrücken?</a:t>
            </a:r>
          </a:p>
          <a:p>
            <a:r>
              <a:rPr lang="de-DE" b="1" dirty="0" smtClean="0"/>
              <a:t>Frage 4</a:t>
            </a:r>
            <a:r>
              <a:rPr lang="de-DE" dirty="0" smtClean="0"/>
              <a:t/>
            </a:r>
            <a:br>
              <a:rPr lang="de-DE" dirty="0" smtClean="0"/>
            </a:br>
            <a:r>
              <a:rPr lang="de-DE" dirty="0" smtClean="0"/>
              <a:t>Welche Fragen hättest du Alex' Großvater gestellt?</a:t>
            </a:r>
          </a:p>
          <a:p>
            <a:r>
              <a:rPr lang="de-DE" b="1" dirty="0" smtClean="0"/>
              <a:t>Frage 5</a:t>
            </a:r>
            <a:br>
              <a:rPr lang="de-DE" b="1" dirty="0" smtClean="0"/>
            </a:br>
            <a:r>
              <a:rPr lang="de-DE" dirty="0" smtClean="0"/>
              <a:t>Was hat sich Alex von der Unterhaltung erhofft?</a:t>
            </a:r>
          </a:p>
          <a:p>
            <a:endParaRPr lang="en-US" dirty="0"/>
          </a:p>
        </p:txBody>
      </p:sp>
      <p:sp>
        <p:nvSpPr>
          <p:cNvPr id="3" name="Title 2"/>
          <p:cNvSpPr>
            <a:spLocks noGrp="1"/>
          </p:cNvSpPr>
          <p:nvPr>
            <p:ph type="title"/>
          </p:nvPr>
        </p:nvSpPr>
        <p:spPr/>
        <p:txBody>
          <a:bodyPr>
            <a:normAutofit fontScale="90000"/>
          </a:bodyPr>
          <a:lstStyle/>
          <a:p>
            <a:r>
              <a:rPr lang="de-DE" b="1" dirty="0" smtClean="0"/>
              <a:t>AUFGABEN UND IMPULSFRAGEN ZUR TEXTANALYSE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r>
              <a:rPr lang="de-DE" dirty="0" smtClean="0">
                <a:hlinkClick r:id="rId2"/>
              </a:rPr>
              <a:t>1. Abschnitt</a:t>
            </a:r>
            <a:endParaRPr lang="de-DE" dirty="0" smtClean="0"/>
          </a:p>
          <a:p>
            <a:r>
              <a:rPr lang="de-DE" b="1" dirty="0" smtClean="0"/>
              <a:t>Frage 1</a:t>
            </a:r>
            <a:r>
              <a:rPr lang="de-DE" dirty="0" smtClean="0"/>
              <a:t/>
            </a:r>
            <a:br>
              <a:rPr lang="de-DE" dirty="0" smtClean="0"/>
            </a:br>
            <a:r>
              <a:rPr lang="de-DE" dirty="0" smtClean="0"/>
              <a:t>Victors Großvater sagt auf die Frage Victors "Und ihr habt nichts gewusst, gar nichts?" nach längerem Schweigen: "Ja, was hätte ich meinem Enkel denn sagen sollen? Dass der Opa doof war damals? Dass der Opa ein Depp war?" Was meint er damit?</a:t>
            </a:r>
          </a:p>
          <a:p>
            <a:r>
              <a:rPr lang="de-DE" dirty="0" smtClean="0">
                <a:hlinkClick r:id="rId2"/>
              </a:rPr>
              <a:t>2. Abschnitt</a:t>
            </a:r>
            <a:r>
              <a:rPr lang="de-DE" dirty="0" smtClean="0"/>
              <a:t> </a:t>
            </a:r>
            <a:br>
              <a:rPr lang="de-DE" dirty="0" smtClean="0"/>
            </a:br>
            <a:r>
              <a:rPr lang="de-DE" i="1" dirty="0" smtClean="0"/>
              <a:t>(von: "Alex Großvater erzählt einen Witz"... bis zum Ende der zweiten Seite)</a:t>
            </a:r>
            <a:r>
              <a:rPr lang="de-DE" dirty="0" smtClean="0"/>
              <a:t/>
            </a:r>
            <a:br>
              <a:rPr lang="de-DE" dirty="0" smtClean="0"/>
            </a:br>
            <a:endParaRPr lang="de-DE" dirty="0" smtClean="0"/>
          </a:p>
          <a:p>
            <a:r>
              <a:rPr lang="de-DE" b="1" dirty="0" smtClean="0"/>
              <a:t>Frage 1</a:t>
            </a:r>
            <a:r>
              <a:rPr lang="de-DE" dirty="0" smtClean="0"/>
              <a:t> </a:t>
            </a:r>
            <a:r>
              <a:rPr lang="de-DE" b="1" i="1" dirty="0" smtClean="0"/>
              <a:t/>
            </a:r>
            <a:br>
              <a:rPr lang="de-DE" b="1" i="1" dirty="0" smtClean="0"/>
            </a:br>
            <a:r>
              <a:rPr lang="de-DE" b="1" i="1" dirty="0" smtClean="0"/>
              <a:t>man und ich</a:t>
            </a:r>
            <a:r>
              <a:rPr lang="de-DE" dirty="0" smtClean="0"/>
              <a:t> </a:t>
            </a:r>
            <a:br>
              <a:rPr lang="de-DE" dirty="0" smtClean="0"/>
            </a:br>
            <a:r>
              <a:rPr lang="de-DE" dirty="0" smtClean="0"/>
              <a:t>Welche Funktion hat das unpersönliche "man" hier?</a:t>
            </a:r>
          </a:p>
          <a:p>
            <a:r>
              <a:rPr lang="de-DE" b="1" dirty="0" smtClean="0"/>
              <a:t>Frage 2</a:t>
            </a:r>
            <a:r>
              <a:rPr lang="de-DE" dirty="0" smtClean="0"/>
              <a:t> </a:t>
            </a:r>
            <a:br>
              <a:rPr lang="de-DE" dirty="0" smtClean="0"/>
            </a:br>
            <a:r>
              <a:rPr lang="de-DE" dirty="0" smtClean="0"/>
              <a:t>Was bedeutet "Man hat es verdrängt?"</a:t>
            </a:r>
          </a:p>
          <a:p>
            <a:r>
              <a:rPr lang="de-DE" b="1" dirty="0" smtClean="0"/>
              <a:t>Frage 3</a:t>
            </a:r>
            <a:r>
              <a:rPr lang="de-DE" dirty="0" smtClean="0"/>
              <a:t/>
            </a:r>
            <a:br>
              <a:rPr lang="de-DE" dirty="0" smtClean="0"/>
            </a:br>
            <a:r>
              <a:rPr lang="de-DE" dirty="0" smtClean="0"/>
              <a:t>Was ist deine Einschätzung? Haben die beiden wirklich miteinander geredet? War das ein echter Dialog?</a:t>
            </a:r>
          </a:p>
          <a:p>
            <a:r>
              <a:rPr lang="de-DE" b="1" dirty="0" smtClean="0"/>
              <a:t>Aufgabe</a:t>
            </a:r>
            <a:br>
              <a:rPr lang="de-DE" b="1" dirty="0" smtClean="0"/>
            </a:br>
            <a:r>
              <a:rPr lang="de-DE" dirty="0" smtClean="0"/>
              <a:t>Hätte das Gespräch auch anders ausgehen können? Wie hätte ein alternativer Dialog aussehen können? </a:t>
            </a:r>
            <a:br>
              <a:rPr lang="de-DE" dirty="0" smtClean="0"/>
            </a:br>
            <a:r>
              <a:rPr lang="de-DE" dirty="0" smtClean="0"/>
              <a:t>Schreibe einen alternativen Dialog zwischen den beiden. (Stell dir vor du schreibst ihn für einen Film!)</a:t>
            </a:r>
          </a:p>
          <a:p>
            <a:r>
              <a:rPr lang="de-DE" b="1" dirty="0" smtClean="0">
                <a:hlinkClick r:id="rId3"/>
              </a:rPr>
              <a:t>Textteil 3:</a:t>
            </a:r>
            <a:endParaRPr lang="de-DE" dirty="0" smtClean="0"/>
          </a:p>
          <a:p>
            <a:r>
              <a:rPr lang="de-DE" b="1" dirty="0" smtClean="0"/>
              <a:t>Frage 1</a:t>
            </a:r>
            <a:r>
              <a:rPr lang="de-DE" dirty="0" smtClean="0"/>
              <a:t/>
            </a:r>
            <a:br>
              <a:rPr lang="de-DE" dirty="0" smtClean="0"/>
            </a:br>
            <a:r>
              <a:rPr lang="de-DE" dirty="0" smtClean="0"/>
              <a:t>Kannst du dir vorstellen, was der Ausdruck "Die Gnade der späten Geburt" meint?</a:t>
            </a:r>
          </a:p>
          <a:p>
            <a:r>
              <a:rPr lang="de-DE" b="1" dirty="0" smtClean="0"/>
              <a:t>Frage 2</a:t>
            </a:r>
            <a:r>
              <a:rPr lang="de-DE" dirty="0" smtClean="0"/>
              <a:t/>
            </a:r>
            <a:br>
              <a:rPr lang="de-DE" dirty="0" smtClean="0"/>
            </a:br>
            <a:r>
              <a:rPr lang="de-DE" dirty="0" smtClean="0"/>
              <a:t>Welche Diskussion steht hinter den Worten. "Langsam müssen wir auch mal Ruhe einkehren lassen"? Was bedeutet das?</a:t>
            </a:r>
          </a:p>
          <a:p>
            <a:endParaRPr lang="en-US" dirty="0"/>
          </a:p>
        </p:txBody>
      </p:sp>
      <p:sp>
        <p:nvSpPr>
          <p:cNvPr id="3" name="Title 2"/>
          <p:cNvSpPr>
            <a:spLocks noGrp="1"/>
          </p:cNvSpPr>
          <p:nvPr>
            <p:ph type="title"/>
          </p:nvPr>
        </p:nvSpPr>
        <p:spPr/>
        <p:txBody>
          <a:bodyPr>
            <a:normAutofit fontScale="90000"/>
          </a:bodyPr>
          <a:lstStyle/>
          <a:p>
            <a:r>
              <a:rPr lang="de-DE" b="1" dirty="0" smtClean="0"/>
              <a:t>AUFGABEN UND IMPULSFRAGEN ZUR TEXTANALYSE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de-DE" b="1" dirty="0" smtClean="0">
                <a:hlinkClick r:id="rId2"/>
              </a:rPr>
              <a:t>Zum ganzen Text</a:t>
            </a:r>
            <a:r>
              <a:rPr lang="de-DE" b="1" dirty="0" smtClean="0"/>
              <a:t>:</a:t>
            </a:r>
            <a:endParaRPr lang="de-DE" dirty="0" smtClean="0"/>
          </a:p>
          <a:p>
            <a:r>
              <a:rPr lang="de-DE" b="1" dirty="0" smtClean="0"/>
              <a:t>Frage 1</a:t>
            </a:r>
            <a:r>
              <a:rPr lang="de-DE" dirty="0" smtClean="0"/>
              <a:t> </a:t>
            </a:r>
            <a:br>
              <a:rPr lang="de-DE" dirty="0" smtClean="0"/>
            </a:br>
            <a:r>
              <a:rPr lang="de-DE" dirty="0" smtClean="0"/>
              <a:t>Wie geht es den beiden (Alex und Victor) nach dem Gespräch? Wissen sie jetzt mehr?</a:t>
            </a:r>
          </a:p>
          <a:p>
            <a:r>
              <a:rPr lang="de-DE" b="1" dirty="0" smtClean="0"/>
              <a:t>Frage 2</a:t>
            </a:r>
            <a:br>
              <a:rPr lang="de-DE" b="1" dirty="0" smtClean="0"/>
            </a:br>
            <a:r>
              <a:rPr lang="de-DE" dirty="0" smtClean="0"/>
              <a:t>„Da treffen sich Enkel und Großvater, wie in so vielen Familien. Und es gibt viel zu reden“ </a:t>
            </a:r>
            <a:br>
              <a:rPr lang="de-DE" dirty="0" smtClean="0"/>
            </a:br>
            <a:r>
              <a:rPr lang="de-DE" dirty="0" smtClean="0"/>
              <a:t>Warum schreibt der Autor zum Schluss dieses Textes einen so leidenschaftlichen Apell? Was will er damit bewirken?</a:t>
            </a:r>
          </a:p>
          <a:p>
            <a:r>
              <a:rPr lang="de-DE" b="1" dirty="0" smtClean="0"/>
              <a:t>Aufgabe</a:t>
            </a:r>
            <a:br>
              <a:rPr lang="de-DE" b="1" dirty="0" smtClean="0"/>
            </a:br>
            <a:r>
              <a:rPr lang="de-DE" b="1" dirty="0" smtClean="0">
                <a:hlinkClick r:id="rId3"/>
              </a:rPr>
              <a:t>Dialog schreiben</a:t>
            </a:r>
            <a:r>
              <a:rPr lang="de-DE" dirty="0" smtClean="0"/>
              <a:t> - Victor unterhält sich mit seinem besten Freund über seinen Großvater </a:t>
            </a:r>
          </a:p>
          <a:p>
            <a:endParaRPr lang="en-US" dirty="0"/>
          </a:p>
        </p:txBody>
      </p:sp>
      <p:sp>
        <p:nvSpPr>
          <p:cNvPr id="3" name="Title 2"/>
          <p:cNvSpPr>
            <a:spLocks noGrp="1"/>
          </p:cNvSpPr>
          <p:nvPr>
            <p:ph type="title"/>
          </p:nvPr>
        </p:nvSpPr>
        <p:spPr/>
        <p:txBody>
          <a:bodyPr>
            <a:normAutofit fontScale="90000"/>
          </a:bodyPr>
          <a:lstStyle/>
          <a:p>
            <a:r>
              <a:rPr lang="de-DE" b="1" dirty="0" smtClean="0"/>
              <a:t>AUFGABEN UND IMPULSFRAGEN ZUR TEXTANALYSE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de-DE" b="1" dirty="0" smtClean="0"/>
              <a:t>LINKS ZUM THEMA</a:t>
            </a:r>
            <a:r>
              <a:rPr lang="de-DE" dirty="0" smtClean="0"/>
              <a:t/>
            </a:r>
            <a:br>
              <a:rPr lang="de-DE" dirty="0" smtClean="0"/>
            </a:br>
            <a:endParaRPr lang="de-DE" dirty="0" smtClean="0"/>
          </a:p>
          <a:p>
            <a:r>
              <a:rPr lang="de-DE" dirty="0" smtClean="0">
                <a:hlinkClick r:id="rId2"/>
              </a:rPr>
              <a:t>Forschungs- und Arbeitsstelle (FAS) »Erziehung nach/über </a:t>
            </a:r>
            <a:r>
              <a:rPr lang="de-DE" dirty="0" err="1" smtClean="0">
                <a:hlinkClick r:id="rId2"/>
              </a:rPr>
              <a:t>Auschwitz«</a:t>
            </a:r>
            <a:r>
              <a:rPr lang="de-DE" dirty="0" err="1" smtClean="0"/>
              <a:t>besonders</a:t>
            </a:r>
            <a:r>
              <a:rPr lang="de-DE" dirty="0" smtClean="0"/>
              <a:t> zu empfehlen auf dieser Seite: das </a:t>
            </a:r>
            <a:r>
              <a:rPr lang="de-DE" dirty="0" err="1" smtClean="0">
                <a:hlinkClick r:id="rId3"/>
              </a:rPr>
              <a:t>DaF</a:t>
            </a:r>
            <a:r>
              <a:rPr lang="de-DE" dirty="0" smtClean="0">
                <a:hlinkClick r:id="rId3"/>
              </a:rPr>
              <a:t>-Forum.</a:t>
            </a:r>
            <a:endParaRPr lang="de-DE" dirty="0" smtClean="0"/>
          </a:p>
          <a:p>
            <a:r>
              <a:rPr lang="de-DE" b="1" i="1" dirty="0" smtClean="0"/>
              <a:t>Buchtipp:</a:t>
            </a:r>
            <a:r>
              <a:rPr lang="de-DE" i="1" dirty="0" smtClean="0"/>
              <a:t/>
            </a:r>
            <a:br>
              <a:rPr lang="de-DE" i="1" dirty="0" smtClean="0"/>
            </a:br>
            <a:r>
              <a:rPr lang="de-DE" i="1" dirty="0" smtClean="0"/>
              <a:t>Silke </a:t>
            </a:r>
            <a:r>
              <a:rPr lang="de-DE" i="1" dirty="0" err="1" smtClean="0"/>
              <a:t>Ghobeyshi</a:t>
            </a:r>
            <a:r>
              <a:rPr lang="de-DE" i="1" dirty="0" smtClean="0"/>
              <a:t>: Nationalsozialismus und </a:t>
            </a:r>
            <a:r>
              <a:rPr lang="de-DE" i="1" dirty="0" err="1" smtClean="0"/>
              <a:t>Schoah</a:t>
            </a:r>
            <a:r>
              <a:rPr lang="de-DE" i="1" dirty="0" smtClean="0"/>
              <a:t> als landeskundliche Themen im </a:t>
            </a:r>
            <a:r>
              <a:rPr lang="de-DE" i="1" dirty="0" err="1" smtClean="0"/>
              <a:t>DaF</a:t>
            </a:r>
            <a:r>
              <a:rPr lang="de-DE" i="1" dirty="0" smtClean="0"/>
              <a:t>-Unterricht. Frankfurt/M., Berlin, Bern, Bruxelles, New York, Oxford, Wien, 2002. IX, 149 S. Werkstattreihe Deutsch als Fremdsprache Vol. 72 </a:t>
            </a:r>
            <a:br>
              <a:rPr lang="de-DE" i="1" dirty="0" smtClean="0"/>
            </a:br>
            <a:r>
              <a:rPr lang="de-DE" i="1" dirty="0" smtClean="0"/>
              <a:t>(Die Autorin moderiert das o.g. Forum DAF!)</a:t>
            </a:r>
            <a:endParaRPr lang="de-DE" dirty="0" smtClean="0"/>
          </a:p>
          <a:p>
            <a:r>
              <a:rPr lang="de-DE" dirty="0" smtClean="0">
                <a:hlinkClick r:id="rId4"/>
              </a:rPr>
              <a:t>Regine </a:t>
            </a:r>
            <a:r>
              <a:rPr lang="de-DE" dirty="0" err="1" smtClean="0">
                <a:hlinkClick r:id="rId4"/>
              </a:rPr>
              <a:t>Illy</a:t>
            </a:r>
            <a:r>
              <a:rPr lang="de-DE" dirty="0" smtClean="0">
                <a:hlinkClick r:id="rId4"/>
              </a:rPr>
              <a:t>: Nationalsozialismus als Thema im Deutsch</a:t>
            </a:r>
            <a:br>
              <a:rPr lang="de-DE" dirty="0" smtClean="0">
                <a:hlinkClick r:id="rId4"/>
              </a:rPr>
            </a:br>
            <a:r>
              <a:rPr lang="de-DE" dirty="0" smtClean="0">
                <a:hlinkClick r:id="rId4"/>
              </a:rPr>
              <a:t>als Fremdsprache-Unterricht</a:t>
            </a:r>
            <a:r>
              <a:rPr lang="de-DE" dirty="0" smtClean="0"/>
              <a:t> (</a:t>
            </a:r>
            <a:r>
              <a:rPr lang="de-DE" dirty="0" err="1" smtClean="0"/>
              <a:t>pdf</a:t>
            </a:r>
            <a:r>
              <a:rPr lang="de-DE" dirty="0" smtClean="0"/>
              <a:t>-Datei) Text von der FAS-Seite (s.o.). </a:t>
            </a:r>
            <a:br>
              <a:rPr lang="de-DE" dirty="0" smtClean="0"/>
            </a:br>
            <a:endParaRPr lang="de-DE" dirty="0" smtClean="0"/>
          </a:p>
          <a:p>
            <a:r>
              <a:rPr lang="de-DE" dirty="0" smtClean="0">
                <a:hlinkClick r:id="rId5"/>
              </a:rPr>
              <a:t>Lernen aus der Geschichte</a:t>
            </a:r>
            <a:r>
              <a:rPr lang="de-DE" dirty="0" smtClean="0"/>
              <a:t> </a:t>
            </a:r>
            <a:br>
              <a:rPr lang="de-DE" dirty="0" smtClean="0"/>
            </a:br>
            <a:r>
              <a:rPr lang="de-DE" dirty="0" smtClean="0"/>
              <a:t>Nationalsozialismus und Holocaust in Schule und Jugendarbeit</a:t>
            </a:r>
          </a:p>
          <a:p>
            <a:r>
              <a:rPr lang="de-DE" dirty="0" err="1" smtClean="0">
                <a:hlinkClick r:id="rId6"/>
              </a:rPr>
              <a:t>LeMO</a:t>
            </a:r>
            <a:r>
              <a:rPr lang="de-DE" dirty="0" smtClean="0"/>
              <a:t/>
            </a:r>
            <a:br>
              <a:rPr lang="de-DE" dirty="0" smtClean="0"/>
            </a:br>
            <a:r>
              <a:rPr lang="de-DE" dirty="0" smtClean="0"/>
              <a:t>Beiträge des Theodor-Heuss-Gymnasiums Wolfenbüttel zum Aufbau</a:t>
            </a:r>
            <a:br>
              <a:rPr lang="de-DE" dirty="0" smtClean="0"/>
            </a:br>
            <a:r>
              <a:rPr lang="de-DE" dirty="0" smtClean="0"/>
              <a:t>eines kollektiven Gedächtnisses im Projekt </a:t>
            </a:r>
            <a:r>
              <a:rPr lang="de-DE" dirty="0" err="1" smtClean="0"/>
              <a:t>LeMO</a:t>
            </a:r>
            <a:r>
              <a:rPr lang="de-DE" dirty="0" smtClean="0"/>
              <a:t> (Lebendiges virtuelles Museum Online) - Deutsche Geschichte von 1900 bis zur Gegenwart.</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Kontrast</a:t>
            </a:r>
            <a:r>
              <a:rPr lang="en-US" dirty="0" smtClean="0"/>
              <a:t> </a:t>
            </a:r>
            <a:r>
              <a:rPr lang="en-US" dirty="0" err="1" smtClean="0"/>
              <a:t>zu</a:t>
            </a:r>
            <a:r>
              <a:rPr lang="en-US" dirty="0" smtClean="0"/>
              <a:t> den </a:t>
            </a:r>
            <a:r>
              <a:rPr lang="en-US" dirty="0" err="1" smtClean="0"/>
              <a:t>Erinnerungen</a:t>
            </a:r>
            <a:r>
              <a:rPr lang="en-US" dirty="0" smtClean="0"/>
              <a:t> </a:t>
            </a:r>
            <a:r>
              <a:rPr lang="en-US" dirty="0" err="1" smtClean="0"/>
              <a:t>der</a:t>
            </a:r>
            <a:r>
              <a:rPr lang="en-US" dirty="0" smtClean="0"/>
              <a:t> </a:t>
            </a:r>
            <a:r>
              <a:rPr lang="en-US" dirty="0" err="1" smtClean="0"/>
              <a:t>Opas</a:t>
            </a:r>
            <a:endParaRPr lang="en-US" dirty="0"/>
          </a:p>
        </p:txBody>
      </p:sp>
      <p:sp>
        <p:nvSpPr>
          <p:cNvPr id="3" name="Title 2"/>
          <p:cNvSpPr>
            <a:spLocks noGrp="1"/>
          </p:cNvSpPr>
          <p:nvPr>
            <p:ph type="title"/>
          </p:nvPr>
        </p:nvSpPr>
        <p:spPr/>
        <p:txBody>
          <a:bodyPr/>
          <a:lstStyle/>
          <a:p>
            <a:r>
              <a:rPr lang="en-US" dirty="0" smtClean="0">
                <a:hlinkClick r:id="rId2"/>
              </a:rPr>
              <a:t>www.erinnern.at - </a:t>
            </a:r>
            <a:r>
              <a:rPr lang="en-US" dirty="0" err="1" smtClean="0">
                <a:hlinkClick r:id="rId2"/>
              </a:rPr>
              <a:t>Zeitzeuginnen</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Filme</a:t>
            </a:r>
            <a:endParaRPr lang="en-US" dirty="0"/>
          </a:p>
        </p:txBody>
      </p:sp>
      <p:sp>
        <p:nvSpPr>
          <p:cNvPr id="2" name="Content Placeholder 1"/>
          <p:cNvSpPr>
            <a:spLocks noGrp="1"/>
          </p:cNvSpPr>
          <p:nvPr>
            <p:ph type="body" idx="1"/>
          </p:nvPr>
        </p:nvSpPr>
        <p:spPr/>
        <p:txBody>
          <a:bodyPr/>
          <a:lstStyle/>
          <a:p>
            <a:r>
              <a:rPr lang="en-US" dirty="0" smtClean="0">
                <a:hlinkClick r:id="rId2"/>
              </a:rPr>
              <a:t>“Sophie </a:t>
            </a:r>
            <a:r>
              <a:rPr lang="en-US" dirty="0" smtClean="0">
                <a:hlinkClick r:id="rId2"/>
              </a:rPr>
              <a:t>Scholl – </a:t>
            </a:r>
            <a:r>
              <a:rPr lang="en-US" dirty="0" err="1" smtClean="0">
                <a:hlinkClick r:id="rId2"/>
              </a:rPr>
              <a:t>letzte</a:t>
            </a:r>
            <a:r>
              <a:rPr lang="en-US" dirty="0" smtClean="0">
                <a:hlinkClick r:id="rId2"/>
              </a:rPr>
              <a:t> </a:t>
            </a:r>
            <a:r>
              <a:rPr lang="en-US" dirty="0" err="1" smtClean="0">
                <a:hlinkClick r:id="rId2"/>
              </a:rPr>
              <a:t>Tage</a:t>
            </a:r>
            <a:r>
              <a:rPr lang="en-US" dirty="0" smtClean="0"/>
              <a:t>” - </a:t>
            </a:r>
            <a:r>
              <a:rPr lang="en-US" dirty="0" err="1" smtClean="0">
                <a:hlinkClick r:id="rId3"/>
              </a:rPr>
              <a:t>Spielzeugland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de-DE" dirty="0" smtClean="0"/>
              <a:t>HS: wenig Vermittlung von Tatsachenüber </a:t>
            </a:r>
            <a:r>
              <a:rPr lang="de-DE" dirty="0" smtClean="0"/>
              <a:t>den NS im Geschichtskunde-/</a:t>
            </a:r>
            <a:r>
              <a:rPr lang="de-DE" dirty="0" smtClean="0"/>
              <a:t>Sozialkundeunterricht</a:t>
            </a:r>
          </a:p>
          <a:p>
            <a:r>
              <a:rPr lang="de-DE" dirty="0" smtClean="0"/>
              <a:t>Wissensformung durch</a:t>
            </a:r>
            <a:endParaRPr lang="de-DE" dirty="0" smtClean="0"/>
          </a:p>
          <a:p>
            <a:pPr lvl="1"/>
            <a:r>
              <a:rPr lang="de-DE" dirty="0" smtClean="0"/>
              <a:t>umgelenktes Selbststudium</a:t>
            </a:r>
          </a:p>
          <a:p>
            <a:pPr lvl="1"/>
            <a:r>
              <a:rPr lang="de-DE" dirty="0" smtClean="0"/>
              <a:t>uninteressierte </a:t>
            </a:r>
            <a:r>
              <a:rPr lang="de-DE" dirty="0" smtClean="0"/>
              <a:t>oder halbwissende </a:t>
            </a:r>
            <a:r>
              <a:rPr lang="de-DE" dirty="0" smtClean="0"/>
              <a:t>Eltern</a:t>
            </a:r>
          </a:p>
          <a:p>
            <a:pPr lvl="1"/>
            <a:r>
              <a:rPr lang="de-DE" dirty="0" smtClean="0"/>
              <a:t>fragwürdige </a:t>
            </a:r>
            <a:r>
              <a:rPr lang="de-DE" dirty="0" smtClean="0"/>
              <a:t>Sendungen im Fernsehen (</a:t>
            </a:r>
            <a:r>
              <a:rPr lang="de-DE" dirty="0" err="1" smtClean="0"/>
              <a:t>History</a:t>
            </a:r>
            <a:r>
              <a:rPr lang="de-DE" dirty="0" smtClean="0"/>
              <a:t> Channel) </a:t>
            </a:r>
            <a:r>
              <a:rPr lang="de-DE" dirty="0" smtClean="0"/>
              <a:t>zu </a:t>
            </a:r>
            <a:r>
              <a:rPr lang="de-DE" dirty="0" smtClean="0"/>
              <a:t>ihrem Wissen kommen. </a:t>
            </a:r>
            <a:endParaRPr lang="de-DE" dirty="0" smtClean="0"/>
          </a:p>
          <a:p>
            <a:r>
              <a:rPr lang="de-DE" dirty="0" smtClean="0"/>
              <a:t>UMW : </a:t>
            </a:r>
            <a:r>
              <a:rPr lang="de-DE" dirty="0" smtClean="0"/>
              <a:t>nur zwei Klassen, die den Holocaust vermitteln </a:t>
            </a:r>
            <a:r>
              <a:rPr lang="de-DE" dirty="0" smtClean="0"/>
              <a:t>könnten</a:t>
            </a:r>
          </a:p>
          <a:p>
            <a:pPr lvl="1"/>
            <a:r>
              <a:rPr lang="de-DE" dirty="0" smtClean="0"/>
              <a:t>im </a:t>
            </a:r>
            <a:r>
              <a:rPr lang="de-DE" dirty="0" smtClean="0"/>
              <a:t>Historischen Institut und wird von einem Militärhistoriker </a:t>
            </a:r>
            <a:r>
              <a:rPr lang="de-DE" dirty="0" smtClean="0"/>
              <a:t>unterrichtet</a:t>
            </a:r>
          </a:p>
          <a:p>
            <a:pPr lvl="1"/>
            <a:r>
              <a:rPr lang="de-DE" dirty="0" err="1" smtClean="0"/>
              <a:t>ber</a:t>
            </a:r>
            <a:r>
              <a:rPr lang="de-DE" dirty="0" smtClean="0"/>
              <a:t> </a:t>
            </a:r>
            <a:r>
              <a:rPr lang="de-DE" dirty="0" smtClean="0"/>
              <a:t>Genozid im 20. Jahrhundert </a:t>
            </a:r>
            <a:r>
              <a:rPr lang="de-DE" dirty="0" smtClean="0"/>
              <a:t>(Armenien </a:t>
            </a:r>
            <a:r>
              <a:rPr lang="de-DE" dirty="0" smtClean="0"/>
              <a:t>bis </a:t>
            </a:r>
            <a:r>
              <a:rPr lang="de-DE" dirty="0" smtClean="0"/>
              <a:t>Ruanda)</a:t>
            </a:r>
            <a:endParaRPr lang="de-DE"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Die Situation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err="1" smtClean="0">
                <a:hlinkClick r:id="rId2"/>
              </a:rPr>
              <a:t>Materialien</a:t>
            </a:r>
            <a:r>
              <a:rPr lang="en-US" dirty="0" smtClean="0">
                <a:hlinkClick r:id="rId2"/>
              </a:rPr>
              <a:t> </a:t>
            </a:r>
            <a:r>
              <a:rPr lang="en-US" dirty="0" err="1" smtClean="0">
                <a:hlinkClick r:id="rId2"/>
              </a:rPr>
              <a:t>belgischer</a:t>
            </a:r>
            <a:r>
              <a:rPr lang="en-US" dirty="0" smtClean="0">
                <a:hlinkClick r:id="rId2"/>
              </a:rPr>
              <a:t> </a:t>
            </a:r>
            <a:r>
              <a:rPr lang="en-US" dirty="0" err="1" smtClean="0">
                <a:hlinkClick r:id="rId2"/>
              </a:rPr>
              <a:t>Deutschlehrer</a:t>
            </a:r>
            <a:endParaRPr lang="en-US" dirty="0" smtClean="0"/>
          </a:p>
          <a:p>
            <a:pPr>
              <a:buNone/>
            </a:pPr>
            <a:r>
              <a:rPr lang="de-DE" b="1" dirty="0" smtClean="0"/>
              <a:t>1.3 Historischer Hintergrund: </a:t>
            </a:r>
          </a:p>
          <a:p>
            <a:pPr>
              <a:buNone/>
            </a:pPr>
            <a:r>
              <a:rPr lang="de-DE" dirty="0" smtClean="0"/>
              <a:t>Der Film behandelt eine wahre Geschichte, die sich während des Dritten Reichs abgespielt hat. </a:t>
            </a:r>
            <a:r>
              <a:rPr lang="de-DE" dirty="0" smtClean="0"/>
              <a:t>Aus </a:t>
            </a:r>
            <a:r>
              <a:rPr lang="de-DE" dirty="0" smtClean="0"/>
              <a:t>diesem Grund werden viele historisch wichtige Begriffe verwendet. </a:t>
            </a:r>
          </a:p>
          <a:p>
            <a:pPr>
              <a:buNone/>
            </a:pPr>
            <a:r>
              <a:rPr lang="de-DE" dirty="0" smtClean="0"/>
              <a:t>RECHERCHE: Bildet Gruppen zu zweit oder zu dritt und sucht euch einen der folgenden Begriffe aus. </a:t>
            </a:r>
            <a:r>
              <a:rPr lang="de-DE" dirty="0" smtClean="0"/>
              <a:t> Versucht </a:t>
            </a:r>
            <a:r>
              <a:rPr lang="de-DE" dirty="0" smtClean="0"/>
              <a:t>möglichst viele Informationen darüber zu sammeln und tragt eure Ergebnisse dann im </a:t>
            </a:r>
            <a:r>
              <a:rPr lang="de-DE" dirty="0" smtClean="0"/>
              <a:t> Plenum </a:t>
            </a:r>
            <a:r>
              <a:rPr lang="de-DE" dirty="0" smtClean="0"/>
              <a:t>vor</a:t>
            </a:r>
            <a:r>
              <a:rPr lang="de-DE" dirty="0" smtClean="0"/>
              <a:t>.</a:t>
            </a:r>
          </a:p>
          <a:p>
            <a:pPr>
              <a:buNone/>
            </a:pPr>
            <a:endParaRPr lang="de-DE" dirty="0" smtClean="0"/>
          </a:p>
          <a:p>
            <a:pPr>
              <a:buNone/>
            </a:pPr>
            <a:r>
              <a:rPr lang="de-DE" dirty="0" smtClean="0"/>
              <a:t>• </a:t>
            </a:r>
            <a:r>
              <a:rPr lang="de-DE" dirty="0" smtClean="0"/>
              <a:t>Weiße Rose </a:t>
            </a:r>
          </a:p>
          <a:p>
            <a:pPr>
              <a:buNone/>
            </a:pPr>
            <a:r>
              <a:rPr lang="de-DE" dirty="0" smtClean="0"/>
              <a:t>• Geheime Staatspolizei </a:t>
            </a:r>
          </a:p>
          <a:p>
            <a:pPr>
              <a:buNone/>
            </a:pPr>
            <a:r>
              <a:rPr lang="de-DE" dirty="0" smtClean="0"/>
              <a:t>• Schlacht um Stalingrad </a:t>
            </a:r>
          </a:p>
          <a:p>
            <a:pPr>
              <a:buNone/>
            </a:pPr>
            <a:r>
              <a:rPr lang="de-DE" dirty="0" smtClean="0"/>
              <a:t> </a:t>
            </a:r>
            <a:r>
              <a:rPr lang="de-DE" dirty="0" smtClean="0"/>
              <a:t>• </a:t>
            </a:r>
            <a:r>
              <a:rPr lang="de-DE" dirty="0" smtClean="0"/>
              <a:t>Hitlerjugend </a:t>
            </a:r>
          </a:p>
          <a:p>
            <a:pPr>
              <a:buNone/>
            </a:pPr>
            <a:r>
              <a:rPr lang="de-DE" dirty="0" smtClean="0"/>
              <a:t>• Volksgerichtshof </a:t>
            </a:r>
          </a:p>
          <a:p>
            <a:pPr>
              <a:buNone/>
            </a:pPr>
            <a:r>
              <a:rPr lang="de-DE" dirty="0" smtClean="0"/>
              <a:t>• „Totaler Krieg“ </a:t>
            </a:r>
          </a:p>
          <a:p>
            <a:pPr>
              <a:buNone/>
            </a:pPr>
            <a:r>
              <a:rPr lang="de-DE" dirty="0" smtClean="0"/>
              <a:t>• Euthanasie</a:t>
            </a:r>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Sophie Scholl – Goethe </a:t>
            </a:r>
            <a:r>
              <a:rPr lang="en-US" dirty="0" err="1" smtClean="0"/>
              <a:t>Institut</a:t>
            </a:r>
            <a:r>
              <a:rPr lang="en-US" dirty="0" smtClean="0"/>
              <a:t> </a:t>
            </a:r>
            <a:r>
              <a:rPr lang="en-US" dirty="0" err="1" smtClean="0"/>
              <a:t>Brüssel</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76800"/>
          </a:xfrm>
        </p:spPr>
        <p:txBody>
          <a:bodyPr>
            <a:normAutofit fontScale="70000" lnSpcReduction="20000"/>
          </a:bodyPr>
          <a:lstStyle/>
          <a:p>
            <a:pPr>
              <a:buNone/>
            </a:pPr>
            <a:r>
              <a:rPr lang="de-DE" dirty="0" smtClean="0"/>
              <a:t>1.4 Allgemeine Fragen zum Film: </a:t>
            </a:r>
          </a:p>
          <a:p>
            <a:pPr>
              <a:buNone/>
            </a:pPr>
            <a:r>
              <a:rPr lang="de-DE" dirty="0" smtClean="0"/>
              <a:t> </a:t>
            </a:r>
          </a:p>
          <a:p>
            <a:pPr>
              <a:buNone/>
            </a:pPr>
            <a:r>
              <a:rPr lang="de-DE" dirty="0" smtClean="0"/>
              <a:t>Überlege dir kurze Antworten zu diesen Fragen (Stichworte) und diskutiere deine Meinung mit deinen </a:t>
            </a:r>
            <a:r>
              <a:rPr lang="de-DE" dirty="0" smtClean="0"/>
              <a:t> Klassenkameraden/Klassenkameradinnen</a:t>
            </a:r>
            <a:r>
              <a:rPr lang="de-DE" dirty="0" smtClean="0"/>
              <a:t>. </a:t>
            </a:r>
          </a:p>
          <a:p>
            <a:endParaRPr lang="de-DE" dirty="0" smtClean="0"/>
          </a:p>
          <a:p>
            <a:r>
              <a:rPr lang="de-DE" dirty="0" smtClean="0"/>
              <a:t>Welche </a:t>
            </a:r>
            <a:r>
              <a:rPr lang="de-DE" dirty="0" smtClean="0"/>
              <a:t>Charaktereigenschaften zeichnen Sophie aus? </a:t>
            </a:r>
          </a:p>
          <a:p>
            <a:r>
              <a:rPr lang="de-DE" dirty="0" smtClean="0"/>
              <a:t>Was </a:t>
            </a:r>
            <a:r>
              <a:rPr lang="de-DE" dirty="0" smtClean="0"/>
              <a:t>führt zu der Verhaftung von Hans und Sophie? </a:t>
            </a:r>
          </a:p>
          <a:p>
            <a:r>
              <a:rPr lang="de-DE" dirty="0" smtClean="0"/>
              <a:t>Wie </a:t>
            </a:r>
            <a:r>
              <a:rPr lang="de-DE" dirty="0" smtClean="0"/>
              <a:t>hätten sie die Verhaftung vermeiden können? </a:t>
            </a:r>
          </a:p>
          <a:p>
            <a:r>
              <a:rPr lang="de-DE" dirty="0" smtClean="0"/>
              <a:t>Haben </a:t>
            </a:r>
            <a:r>
              <a:rPr lang="de-DE" dirty="0" smtClean="0"/>
              <a:t>Hans und Sophie deiner Meinung nach leichtsinnig gehandelt? </a:t>
            </a:r>
          </a:p>
          <a:p>
            <a:r>
              <a:rPr lang="de-DE" dirty="0" smtClean="0"/>
              <a:t>Mit </a:t>
            </a:r>
            <a:r>
              <a:rPr lang="de-DE" dirty="0" smtClean="0"/>
              <a:t>welchen Problemen hatten die Mitglieder der „Weißen Rose“ zu kämpfen? </a:t>
            </a:r>
          </a:p>
          <a:p>
            <a:r>
              <a:rPr lang="de-DE" dirty="0" smtClean="0"/>
              <a:t>Wie </a:t>
            </a:r>
            <a:r>
              <a:rPr lang="de-DE" dirty="0" smtClean="0"/>
              <a:t>könnte man bei solchen Aktionen die heutigen Kommunikationstechniken </a:t>
            </a:r>
          </a:p>
          <a:p>
            <a:r>
              <a:rPr lang="de-DE" dirty="0" smtClean="0"/>
              <a:t>Handy</a:t>
            </a:r>
            <a:r>
              <a:rPr lang="de-DE" dirty="0" smtClean="0"/>
              <a:t>, Kopierer und Internet nutzen? </a:t>
            </a:r>
          </a:p>
          <a:p>
            <a:r>
              <a:rPr lang="de-DE" dirty="0" smtClean="0"/>
              <a:t>Kriminalbeamter </a:t>
            </a:r>
            <a:r>
              <a:rPr lang="de-DE" dirty="0" smtClean="0"/>
              <a:t>Mohr hat Selbstzweifel. Woran hast du das gemerkt? </a:t>
            </a:r>
          </a:p>
          <a:p>
            <a:r>
              <a:rPr lang="de-DE" dirty="0" smtClean="0"/>
              <a:t>Wie </a:t>
            </a:r>
            <a:r>
              <a:rPr lang="de-DE" dirty="0" smtClean="0"/>
              <a:t>benimmt sich der Richter vom „Volksgerichtshof“? </a:t>
            </a:r>
          </a:p>
          <a:p>
            <a:r>
              <a:rPr lang="de-DE" dirty="0" smtClean="0"/>
              <a:t>Was </a:t>
            </a:r>
            <a:r>
              <a:rPr lang="de-DE" dirty="0" smtClean="0"/>
              <a:t>weißt du über die Gewaltenteilung in einem Rechtsstaat?</a:t>
            </a:r>
            <a:endParaRPr lang="en-US" dirty="0"/>
          </a:p>
        </p:txBody>
      </p:sp>
      <p:sp>
        <p:nvSpPr>
          <p:cNvPr id="3" name="Title 2"/>
          <p:cNvSpPr>
            <a:spLocks noGrp="1"/>
          </p:cNvSpPr>
          <p:nvPr>
            <p:ph type="title"/>
          </p:nvPr>
        </p:nvSpPr>
        <p:spPr/>
        <p:txBody>
          <a:bodyPr>
            <a:normAutofit fontScale="90000"/>
          </a:bodyPr>
          <a:lstStyle/>
          <a:p>
            <a:r>
              <a:rPr lang="en-US" dirty="0" smtClean="0"/>
              <a:t>Sophie Scholl – Goethe </a:t>
            </a:r>
            <a:r>
              <a:rPr lang="en-US" dirty="0" err="1" smtClean="0"/>
              <a:t>Institut</a:t>
            </a:r>
            <a:r>
              <a:rPr lang="en-US" dirty="0" smtClean="0"/>
              <a:t> </a:t>
            </a:r>
            <a:r>
              <a:rPr lang="en-US" dirty="0" err="1" smtClean="0"/>
              <a:t>Brüssel</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76800"/>
          </a:xfrm>
        </p:spPr>
        <p:txBody>
          <a:bodyPr>
            <a:normAutofit/>
          </a:bodyPr>
          <a:lstStyle/>
          <a:p>
            <a:pPr>
              <a:buNone/>
            </a:pPr>
            <a:r>
              <a:rPr lang="de-DE" dirty="0" smtClean="0">
                <a:hlinkClick r:id="rId2"/>
              </a:rPr>
              <a:t>1.5. Symbolik im </a:t>
            </a:r>
            <a:r>
              <a:rPr lang="de-DE" dirty="0" smtClean="0">
                <a:hlinkClick r:id="rId2"/>
              </a:rPr>
              <a:t>Film</a:t>
            </a:r>
            <a:endParaRPr lang="de-DE" dirty="0" smtClean="0"/>
          </a:p>
          <a:p>
            <a:pPr>
              <a:buNone/>
            </a:pPr>
            <a:r>
              <a:rPr lang="de-DE" dirty="0" smtClean="0"/>
              <a:t>2.2. Textverständnis</a:t>
            </a:r>
            <a:endParaRPr lang="de-DE" dirty="0" smtClean="0"/>
          </a:p>
          <a:p>
            <a:pPr>
              <a:buNone/>
            </a:pPr>
            <a:r>
              <a:rPr lang="de-DE" dirty="0" smtClean="0"/>
              <a:t> </a:t>
            </a:r>
            <a:r>
              <a:rPr lang="de-DE" dirty="0" smtClean="0"/>
              <a:t> [S. 3-5]</a:t>
            </a:r>
          </a:p>
          <a:p>
            <a:pPr>
              <a:buNone/>
            </a:pPr>
            <a:endParaRPr lang="de-DE" dirty="0" smtClean="0"/>
          </a:p>
          <a:p>
            <a:pPr>
              <a:buNone/>
            </a:pPr>
            <a:r>
              <a:rPr lang="en-US" dirty="0" smtClean="0"/>
              <a:t>4. </a:t>
            </a:r>
            <a:r>
              <a:rPr lang="en-US" dirty="0" err="1" smtClean="0"/>
              <a:t>Wortschatz</a:t>
            </a:r>
            <a:r>
              <a:rPr lang="en-US" dirty="0" smtClean="0"/>
              <a:t> </a:t>
            </a:r>
            <a:r>
              <a:rPr lang="en-US" dirty="0" smtClean="0"/>
              <a:t>und </a:t>
            </a:r>
            <a:r>
              <a:rPr lang="en-US" dirty="0" err="1" smtClean="0"/>
              <a:t>Ausdruck</a:t>
            </a:r>
            <a:endParaRPr lang="en-US" dirty="0" smtClean="0"/>
          </a:p>
          <a:p>
            <a:pPr>
              <a:buNone/>
            </a:pPr>
            <a:r>
              <a:rPr lang="en-US" dirty="0" smtClean="0"/>
              <a:t>[S. 7]</a:t>
            </a:r>
          </a:p>
          <a:p>
            <a:pPr>
              <a:buNone/>
            </a:pPr>
            <a:endParaRPr lang="en-US" dirty="0" smtClean="0"/>
          </a:p>
          <a:p>
            <a:pPr>
              <a:buNone/>
            </a:pPr>
            <a:r>
              <a:rPr lang="en-US" dirty="0" smtClean="0"/>
              <a:t>5. </a:t>
            </a:r>
            <a:r>
              <a:rPr lang="en-US" dirty="0" err="1" smtClean="0"/>
              <a:t>Sprechanlässe</a:t>
            </a:r>
            <a:endParaRPr lang="en-US" dirty="0" smtClean="0"/>
          </a:p>
          <a:p>
            <a:pPr>
              <a:buNone/>
            </a:pPr>
            <a:r>
              <a:rPr lang="en-US" dirty="0" smtClean="0"/>
              <a:t>[S. 8]</a:t>
            </a:r>
            <a:endParaRPr lang="en-US" dirty="0"/>
          </a:p>
        </p:txBody>
      </p:sp>
      <p:sp>
        <p:nvSpPr>
          <p:cNvPr id="3" name="Title 2"/>
          <p:cNvSpPr>
            <a:spLocks noGrp="1"/>
          </p:cNvSpPr>
          <p:nvPr>
            <p:ph type="title"/>
          </p:nvPr>
        </p:nvSpPr>
        <p:spPr/>
        <p:txBody>
          <a:bodyPr>
            <a:normAutofit fontScale="90000"/>
          </a:bodyPr>
          <a:lstStyle/>
          <a:p>
            <a:r>
              <a:rPr lang="en-US" dirty="0" smtClean="0"/>
              <a:t>Sophie Scholl – Goethe </a:t>
            </a:r>
            <a:r>
              <a:rPr lang="en-US" dirty="0" err="1" smtClean="0"/>
              <a:t>Institut</a:t>
            </a:r>
            <a:r>
              <a:rPr lang="en-US" dirty="0" smtClean="0"/>
              <a:t> </a:t>
            </a:r>
            <a:r>
              <a:rPr lang="en-US" dirty="0" err="1" smtClean="0"/>
              <a:t>Brüssel</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err="1" smtClean="0">
                <a:hlinkClick r:id="rId2"/>
              </a:rPr>
              <a:t>Zusatzaufgaben</a:t>
            </a:r>
            <a:r>
              <a:rPr lang="en-US" dirty="0" smtClean="0">
                <a:hlinkClick r:id="rId2"/>
              </a:rPr>
              <a:t> “</a:t>
            </a:r>
            <a:r>
              <a:rPr lang="en-US" dirty="0" err="1" smtClean="0">
                <a:hlinkClick r:id="rId2"/>
              </a:rPr>
              <a:t>Zivilcourage</a:t>
            </a:r>
            <a:r>
              <a:rPr lang="en-US" dirty="0" smtClean="0">
                <a:hlinkClick r:id="rId2"/>
              </a:rPr>
              <a:t>”</a:t>
            </a:r>
            <a:endParaRPr lang="en-US" dirty="0" smtClean="0"/>
          </a:p>
          <a:p>
            <a:r>
              <a:rPr lang="en-US" dirty="0" err="1" smtClean="0"/>
              <a:t>Zivilcourage</a:t>
            </a:r>
            <a:r>
              <a:rPr lang="en-US" dirty="0" smtClean="0"/>
              <a:t> </a:t>
            </a:r>
            <a:r>
              <a:rPr lang="en-US" dirty="0" err="1" smtClean="0"/>
              <a:t>im</a:t>
            </a:r>
            <a:r>
              <a:rPr lang="en-US" dirty="0" smtClean="0"/>
              <a:t> Film [S. 2]</a:t>
            </a:r>
          </a:p>
          <a:p>
            <a:r>
              <a:rPr lang="en-US" dirty="0" err="1" smtClean="0"/>
              <a:t>Wie</a:t>
            </a:r>
            <a:r>
              <a:rPr lang="en-US" dirty="0" smtClean="0"/>
              <a:t> </a:t>
            </a:r>
            <a:r>
              <a:rPr lang="en-US" dirty="0" smtClean="0"/>
              <a:t>„</a:t>
            </a:r>
            <a:r>
              <a:rPr lang="en-US" dirty="0" err="1" smtClean="0"/>
              <a:t>funktioniert</a:t>
            </a:r>
            <a:r>
              <a:rPr lang="en-US" dirty="0" smtClean="0"/>
              <a:t>“ </a:t>
            </a:r>
            <a:r>
              <a:rPr lang="en-US" dirty="0" err="1" smtClean="0"/>
              <a:t>Zivilcourage</a:t>
            </a:r>
            <a:r>
              <a:rPr lang="en-US" dirty="0" smtClean="0"/>
              <a:t>? [S. 3]</a:t>
            </a:r>
            <a:endParaRPr lang="en-US" dirty="0" smtClean="0"/>
          </a:p>
          <a:p>
            <a:r>
              <a:rPr lang="de-DE" dirty="0" smtClean="0"/>
              <a:t>Bilder </a:t>
            </a:r>
            <a:r>
              <a:rPr lang="de-DE" dirty="0" smtClean="0"/>
              <a:t>zum Sprechen </a:t>
            </a:r>
            <a:r>
              <a:rPr lang="de-DE" dirty="0" smtClean="0"/>
              <a:t>bringen</a:t>
            </a:r>
            <a:r>
              <a:rPr lang="de-DE" dirty="0" smtClean="0"/>
              <a:t> </a:t>
            </a:r>
            <a:r>
              <a:rPr lang="de-DE" dirty="0" smtClean="0"/>
              <a:t>[S. 4]</a:t>
            </a:r>
            <a:endParaRPr lang="de-DE" dirty="0" smtClean="0"/>
          </a:p>
          <a:p>
            <a:pPr>
              <a:buNone/>
            </a:pPr>
            <a:r>
              <a:rPr lang="en-US" dirty="0" smtClean="0"/>
              <a:t/>
            </a:r>
            <a:br>
              <a:rPr lang="en-US" dirty="0" smtClean="0"/>
            </a:br>
            <a:r>
              <a:rPr lang="en-US" dirty="0" err="1" smtClean="0">
                <a:hlinkClick r:id="rId3"/>
              </a:rPr>
              <a:t>Aktion</a:t>
            </a:r>
            <a:r>
              <a:rPr lang="en-US" dirty="0" smtClean="0">
                <a:hlinkClick r:id="rId3"/>
              </a:rPr>
              <a:t> “</a:t>
            </a:r>
            <a:r>
              <a:rPr lang="en-US" dirty="0" err="1" smtClean="0">
                <a:hlinkClick r:id="rId3"/>
              </a:rPr>
              <a:t>Tu</a:t>
            </a:r>
            <a:r>
              <a:rPr lang="en-US" dirty="0" smtClean="0">
                <a:hlinkClick r:id="rId3"/>
              </a:rPr>
              <a:t> Was</a:t>
            </a:r>
            <a:r>
              <a:rPr lang="en-US" dirty="0" smtClean="0">
                <a:hlinkClick r:id="rId3"/>
              </a:rPr>
              <a:t>”</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Sophie Scholl – Goethe </a:t>
            </a:r>
            <a:r>
              <a:rPr lang="en-US" dirty="0" err="1" smtClean="0"/>
              <a:t>Institut</a:t>
            </a:r>
            <a:r>
              <a:rPr lang="en-US" dirty="0" smtClean="0"/>
              <a:t> </a:t>
            </a:r>
            <a:r>
              <a:rPr lang="en-US" dirty="0" err="1" smtClean="0"/>
              <a:t>Brüssel</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Sophie Scholl - </a:t>
            </a:r>
            <a:br>
              <a:rPr lang="en-US" dirty="0" smtClean="0"/>
            </a:br>
            <a:r>
              <a:rPr lang="en-US" dirty="0" err="1" smtClean="0">
                <a:hlinkClick r:id="rId2"/>
              </a:rPr>
              <a:t>Bundeszentrale</a:t>
            </a:r>
            <a:r>
              <a:rPr lang="en-US" dirty="0" smtClean="0">
                <a:hlinkClick r:id="rId2"/>
              </a:rPr>
              <a:t> </a:t>
            </a:r>
            <a:r>
              <a:rPr lang="en-US" dirty="0" err="1" smtClean="0">
                <a:hlinkClick r:id="rId2"/>
              </a:rPr>
              <a:t>für</a:t>
            </a:r>
            <a:r>
              <a:rPr lang="en-US" dirty="0" smtClean="0">
                <a:hlinkClick r:id="rId2"/>
              </a:rPr>
              <a:t> </a:t>
            </a:r>
            <a:r>
              <a:rPr lang="en-US" dirty="0" err="1" smtClean="0">
                <a:hlinkClick r:id="rId2"/>
              </a:rPr>
              <a:t>Politische</a:t>
            </a:r>
            <a:r>
              <a:rPr lang="en-US" dirty="0" smtClean="0">
                <a:hlinkClick r:id="rId2"/>
              </a:rPr>
              <a:t> </a:t>
            </a:r>
            <a:r>
              <a:rPr lang="en-US" dirty="0" err="1" smtClean="0">
                <a:hlinkClick r:id="rId2"/>
              </a:rPr>
              <a:t>Bildung</a:t>
            </a:r>
            <a:endParaRPr lang="en-US" dirty="0"/>
          </a:p>
        </p:txBody>
      </p:sp>
      <p:sp>
        <p:nvSpPr>
          <p:cNvPr id="2" name="Content Placeholder 1"/>
          <p:cNvSpPr>
            <a:spLocks noGrp="1"/>
          </p:cNvSpPr>
          <p:nvPr>
            <p:ph sz="half" idx="1"/>
          </p:nvPr>
        </p:nvSpPr>
        <p:spPr/>
        <p:txBody>
          <a:bodyPr>
            <a:normAutofit fontScale="55000" lnSpcReduction="20000"/>
          </a:bodyPr>
          <a:lstStyle/>
          <a:p>
            <a:pPr>
              <a:buNone/>
            </a:pPr>
            <a:r>
              <a:rPr lang="en-US" b="1" dirty="0" err="1" smtClean="0"/>
              <a:t>Aufgabe</a:t>
            </a:r>
            <a:r>
              <a:rPr lang="en-US" b="1" dirty="0" smtClean="0"/>
              <a:t> 1:</a:t>
            </a:r>
          </a:p>
          <a:p>
            <a:r>
              <a:rPr lang="de-DE" dirty="0" smtClean="0"/>
              <a:t>Beschreiben Sie, welche grundsätzlichen Charaktereigenschaften </a:t>
            </a:r>
            <a:r>
              <a:rPr lang="de-DE" dirty="0" smtClean="0"/>
              <a:t>und Verhaltensweisen </a:t>
            </a:r>
            <a:r>
              <a:rPr lang="de-DE" dirty="0" smtClean="0"/>
              <a:t>in den Äußerungen gefordert werden:</a:t>
            </a:r>
          </a:p>
          <a:p>
            <a:r>
              <a:rPr lang="en-US" dirty="0" err="1" smtClean="0"/>
              <a:t>Stellen</a:t>
            </a:r>
            <a:r>
              <a:rPr lang="en-US" dirty="0" smtClean="0"/>
              <a:t> </a:t>
            </a:r>
            <a:r>
              <a:rPr lang="en-US" dirty="0" err="1" smtClean="0"/>
              <a:t>Sie</a:t>
            </a:r>
            <a:r>
              <a:rPr lang="en-US" dirty="0" smtClean="0"/>
              <a:t> </a:t>
            </a:r>
            <a:r>
              <a:rPr lang="en-US" dirty="0" err="1" smtClean="0"/>
              <a:t>aktuelle</a:t>
            </a:r>
            <a:r>
              <a:rPr lang="en-US" dirty="0" smtClean="0"/>
              <a:t> </a:t>
            </a:r>
            <a:r>
              <a:rPr lang="en-US" dirty="0" err="1" smtClean="0"/>
              <a:t>Beispielsituationen</a:t>
            </a:r>
            <a:r>
              <a:rPr lang="en-US" dirty="0" smtClean="0"/>
              <a:t> </a:t>
            </a:r>
            <a:r>
              <a:rPr lang="de-DE" dirty="0" smtClean="0"/>
              <a:t>vor</a:t>
            </a:r>
            <a:r>
              <a:rPr lang="de-DE" dirty="0" smtClean="0"/>
              <a:t>, in denen sich Menschen </a:t>
            </a:r>
            <a:r>
              <a:rPr lang="de-DE" dirty="0" smtClean="0"/>
              <a:t>an </a:t>
            </a:r>
            <a:r>
              <a:rPr lang="en-US" dirty="0" smtClean="0"/>
              <a:t>den </a:t>
            </a:r>
            <a:r>
              <a:rPr lang="en-US" dirty="0" err="1" smtClean="0"/>
              <a:t>skizzierten</a:t>
            </a:r>
            <a:r>
              <a:rPr lang="en-US" dirty="0" smtClean="0"/>
              <a:t> </a:t>
            </a:r>
            <a:r>
              <a:rPr lang="en-US" dirty="0" err="1" smtClean="0"/>
              <a:t>Verhaltensweisen</a:t>
            </a:r>
            <a:endParaRPr lang="en-US" dirty="0" smtClean="0"/>
          </a:p>
          <a:p>
            <a:r>
              <a:rPr lang="en-US" dirty="0" err="1" smtClean="0"/>
              <a:t>orientieren</a:t>
            </a:r>
            <a:r>
              <a:rPr lang="en-US" dirty="0" smtClean="0"/>
              <a:t> </a:t>
            </a:r>
            <a:r>
              <a:rPr lang="en-US" dirty="0" err="1" smtClean="0"/>
              <a:t>sollten</a:t>
            </a:r>
            <a:r>
              <a:rPr lang="en-US" dirty="0" smtClean="0"/>
              <a:t>.</a:t>
            </a:r>
          </a:p>
          <a:p>
            <a:pPr>
              <a:buNone/>
            </a:pPr>
            <a:r>
              <a:rPr lang="en-US" b="1" dirty="0" err="1" smtClean="0"/>
              <a:t>Aufgabe</a:t>
            </a:r>
            <a:r>
              <a:rPr lang="en-US" b="1" dirty="0" smtClean="0"/>
              <a:t> 2:</a:t>
            </a:r>
          </a:p>
          <a:p>
            <a:r>
              <a:rPr lang="de-DE" dirty="0" smtClean="0"/>
              <a:t>Untersuchen Sie, inwiefern der </a:t>
            </a:r>
            <a:r>
              <a:rPr lang="de-DE" dirty="0" err="1" smtClean="0"/>
              <a:t>Gestapobeamte</a:t>
            </a:r>
            <a:r>
              <a:rPr lang="de-DE" dirty="0" smtClean="0"/>
              <a:t> Robert Mohr </a:t>
            </a:r>
            <a:r>
              <a:rPr lang="de-DE" dirty="0" smtClean="0"/>
              <a:t>manipulative Mittel </a:t>
            </a:r>
            <a:r>
              <a:rPr lang="de-DE" dirty="0" smtClean="0"/>
              <a:t>bei seinem Verhör von Sophie Scholl anwendet. Nennen Sie </a:t>
            </a:r>
            <a:r>
              <a:rPr lang="de-DE" dirty="0" smtClean="0"/>
              <a:t>exemplarische Äußerungen </a:t>
            </a:r>
            <a:r>
              <a:rPr lang="de-DE" dirty="0" smtClean="0"/>
              <a:t>und prüfen Sie, wie Sophie Scholl darauf reagiert.</a:t>
            </a:r>
          </a:p>
          <a:p>
            <a:r>
              <a:rPr lang="en-US" dirty="0" err="1" smtClean="0"/>
              <a:t>Manipulationsstrategien</a:t>
            </a:r>
            <a:r>
              <a:rPr lang="en-US" dirty="0" smtClean="0"/>
              <a:t>:</a:t>
            </a:r>
          </a:p>
          <a:p>
            <a:pPr lvl="1">
              <a:buNone/>
            </a:pPr>
            <a:r>
              <a:rPr lang="en-US" dirty="0" smtClean="0"/>
              <a:t>1. </a:t>
            </a:r>
            <a:r>
              <a:rPr lang="en-US" dirty="0" err="1" smtClean="0"/>
              <a:t>Unbewiesene</a:t>
            </a:r>
            <a:r>
              <a:rPr lang="en-US" dirty="0" smtClean="0"/>
              <a:t> </a:t>
            </a:r>
            <a:r>
              <a:rPr lang="en-US" dirty="0" err="1" smtClean="0"/>
              <a:t>Behauptungen</a:t>
            </a:r>
            <a:endParaRPr lang="en-US" dirty="0" smtClean="0"/>
          </a:p>
          <a:p>
            <a:pPr lvl="1">
              <a:buNone/>
            </a:pPr>
            <a:r>
              <a:rPr lang="en-US" dirty="0" smtClean="0"/>
              <a:t>2. </a:t>
            </a:r>
            <a:r>
              <a:rPr lang="en-US" dirty="0" err="1" smtClean="0"/>
              <a:t>Allgemeinplätze</a:t>
            </a:r>
            <a:r>
              <a:rPr lang="en-US" dirty="0" smtClean="0"/>
              <a:t>, </a:t>
            </a:r>
            <a:r>
              <a:rPr lang="en-US" dirty="0" err="1" smtClean="0"/>
              <a:t>Floskeln</a:t>
            </a:r>
            <a:endParaRPr lang="en-US" dirty="0" smtClean="0"/>
          </a:p>
          <a:p>
            <a:pPr lvl="1">
              <a:buNone/>
            </a:pPr>
            <a:r>
              <a:rPr lang="en-US" dirty="0" smtClean="0"/>
              <a:t>3. </a:t>
            </a:r>
            <a:r>
              <a:rPr lang="en-US" dirty="0" err="1" smtClean="0"/>
              <a:t>Imponiertechnik</a:t>
            </a:r>
            <a:endParaRPr lang="en-US" dirty="0" smtClean="0"/>
          </a:p>
          <a:p>
            <a:pPr lvl="1">
              <a:buNone/>
            </a:pPr>
            <a:r>
              <a:rPr lang="en-US" dirty="0" smtClean="0"/>
              <a:t>4. </a:t>
            </a:r>
            <a:r>
              <a:rPr lang="en-US" dirty="0" err="1" smtClean="0"/>
              <a:t>Persönlich</a:t>
            </a:r>
            <a:r>
              <a:rPr lang="en-US" dirty="0" smtClean="0"/>
              <a:t> </a:t>
            </a:r>
            <a:r>
              <a:rPr lang="en-US" dirty="0" err="1" smtClean="0"/>
              <a:t>werden</a:t>
            </a:r>
            <a:endParaRPr lang="en-US" dirty="0" smtClean="0"/>
          </a:p>
          <a:p>
            <a:pPr lvl="1">
              <a:buNone/>
            </a:pPr>
            <a:r>
              <a:rPr lang="en-US" dirty="0" smtClean="0"/>
              <a:t>5. </a:t>
            </a:r>
            <a:r>
              <a:rPr lang="en-US" dirty="0" err="1" smtClean="0"/>
              <a:t>Überrumpelungstaktik</a:t>
            </a:r>
            <a:endParaRPr lang="en-US" dirty="0" smtClean="0"/>
          </a:p>
        </p:txBody>
      </p:sp>
      <p:sp>
        <p:nvSpPr>
          <p:cNvPr id="5" name="Content Placeholder 4"/>
          <p:cNvSpPr>
            <a:spLocks noGrp="1"/>
          </p:cNvSpPr>
          <p:nvPr>
            <p:ph sz="half" idx="2"/>
          </p:nvPr>
        </p:nvSpPr>
        <p:spPr/>
        <p:txBody>
          <a:bodyPr>
            <a:normAutofit fontScale="55000" lnSpcReduction="20000"/>
          </a:bodyPr>
          <a:lstStyle/>
          <a:p>
            <a:pPr>
              <a:buNone/>
            </a:pPr>
            <a:r>
              <a:rPr lang="en-US" b="1" dirty="0" err="1" smtClean="0"/>
              <a:t>Aufgabe</a:t>
            </a:r>
            <a:r>
              <a:rPr lang="en-US" b="1" dirty="0" smtClean="0"/>
              <a:t> 3:</a:t>
            </a:r>
          </a:p>
          <a:p>
            <a:r>
              <a:rPr lang="de-DE" dirty="0" smtClean="0"/>
              <a:t>Sophie Scholl führt in ihrem Verhör eine Grundsatzdiskussion mit Mohr:</a:t>
            </a:r>
          </a:p>
          <a:p>
            <a:r>
              <a:rPr lang="de-DE" dirty="0" smtClean="0"/>
              <a:t>„Gesetz oder Gewissen – Worauf sollte man sich berufen?“ Sammeln </a:t>
            </a:r>
            <a:r>
              <a:rPr lang="de-DE" dirty="0" smtClean="0"/>
              <a:t>Sie die </a:t>
            </a:r>
            <a:r>
              <a:rPr lang="de-DE" dirty="0" smtClean="0"/>
              <a:t>jeweiligen Argumente der beiden Figuren und ergänzen Sie diese </a:t>
            </a:r>
            <a:r>
              <a:rPr lang="de-DE" dirty="0" smtClean="0"/>
              <a:t>durch Beispiele</a:t>
            </a:r>
            <a:r>
              <a:rPr lang="de-DE" dirty="0" smtClean="0"/>
              <a:t>. Schreiben Sie zusammenfassend einen Essay, in dem Sie </a:t>
            </a:r>
            <a:r>
              <a:rPr lang="de-DE" dirty="0" smtClean="0"/>
              <a:t>sich mit </a:t>
            </a:r>
            <a:r>
              <a:rPr lang="de-DE" dirty="0" smtClean="0"/>
              <a:t>der Ausgangsfrage auseinander setzen.</a:t>
            </a:r>
          </a:p>
          <a:p>
            <a:pPr>
              <a:buNone/>
            </a:pPr>
            <a:r>
              <a:rPr lang="en-US" b="1" dirty="0" err="1" smtClean="0"/>
              <a:t>Aufgabe</a:t>
            </a:r>
            <a:r>
              <a:rPr lang="en-US" b="1" dirty="0" smtClean="0"/>
              <a:t> 4:</a:t>
            </a:r>
          </a:p>
          <a:p>
            <a:r>
              <a:rPr lang="de-DE" dirty="0" smtClean="0"/>
              <a:t>Sophie Scholl beginnt vor ihrer Hinrichtung einen Brief an ihren Verlobten Fritz</a:t>
            </a:r>
            <a:r>
              <a:rPr lang="de-DE" dirty="0" smtClean="0"/>
              <a:t>, der </a:t>
            </a:r>
            <a:r>
              <a:rPr lang="de-DE" dirty="0" smtClean="0"/>
              <a:t>sich als Soldat an der Ostfront befindet. Sie kommt nicht über die </a:t>
            </a:r>
            <a:r>
              <a:rPr lang="de-DE" dirty="0" smtClean="0"/>
              <a:t>Anrede „</a:t>
            </a:r>
            <a:r>
              <a:rPr lang="de-DE" dirty="0" smtClean="0"/>
              <a:t>Geliebter Fritz ...“ hinaus. Schreiben Sie diesen Brief weiter. Versuchen </a:t>
            </a:r>
            <a:r>
              <a:rPr lang="de-DE" dirty="0" smtClean="0"/>
              <a:t>Sie darin</a:t>
            </a:r>
            <a:r>
              <a:rPr lang="de-DE" dirty="0" smtClean="0"/>
              <a:t>, Sophies Erlebnisse der </a:t>
            </a:r>
            <a:r>
              <a:rPr lang="de-DE" dirty="0" smtClean="0"/>
              <a:t> letzten </a:t>
            </a:r>
            <a:r>
              <a:rPr lang="de-DE" dirty="0" smtClean="0"/>
              <a:t>Tage sowie ihre Gründe für den </a:t>
            </a:r>
            <a:r>
              <a:rPr lang="de-DE" dirty="0" smtClean="0"/>
              <a:t>Widerstand zu </a:t>
            </a:r>
            <a:r>
              <a:rPr lang="de-DE" dirty="0" smtClean="0"/>
              <a:t>beschreiben. Verdeutlichen Sie auch Sophies Gefühle zum Zeitpunkt </a:t>
            </a:r>
            <a:r>
              <a:rPr lang="de-DE" dirty="0" smtClean="0"/>
              <a:t>des </a:t>
            </a:r>
            <a:r>
              <a:rPr lang="en-US" dirty="0" err="1" smtClean="0"/>
              <a:t>Schreibens</a:t>
            </a:r>
            <a:r>
              <a:rPr lang="en-US" dirty="0" smtClean="0"/>
              <a:t>.</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hlinkClick r:id="rId2"/>
              </a:rPr>
              <a:t>Hueber-Verlag</a:t>
            </a:r>
            <a:endParaRPr lang="en-US" dirty="0"/>
          </a:p>
        </p:txBody>
      </p:sp>
      <p:sp>
        <p:nvSpPr>
          <p:cNvPr id="3" name="Title 2"/>
          <p:cNvSpPr>
            <a:spLocks noGrp="1"/>
          </p:cNvSpPr>
          <p:nvPr>
            <p:ph type="title"/>
          </p:nvPr>
        </p:nvSpPr>
        <p:spPr/>
        <p:txBody>
          <a:bodyPr/>
          <a:lstStyle/>
          <a:p>
            <a:r>
              <a:rPr lang="en-US" dirty="0" smtClean="0"/>
              <a:t>Sophie Scholl -</a:t>
            </a:r>
            <a:r>
              <a:rPr lang="en-US" dirty="0" err="1" smtClean="0"/>
              <a:t>Weitere</a:t>
            </a:r>
            <a:r>
              <a:rPr lang="en-US" dirty="0" smtClean="0"/>
              <a:t> </a:t>
            </a:r>
            <a:r>
              <a:rPr lang="en-US" dirty="0" err="1" smtClean="0"/>
              <a:t>Materialien</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2"/>
              </a:rPr>
              <a:t>Film</a:t>
            </a:r>
            <a:endParaRPr lang="en-US" dirty="0" smtClean="0"/>
          </a:p>
          <a:p>
            <a:endParaRPr lang="en-US" dirty="0"/>
          </a:p>
        </p:txBody>
      </p:sp>
      <p:sp>
        <p:nvSpPr>
          <p:cNvPr id="3" name="Title 2"/>
          <p:cNvSpPr>
            <a:spLocks noGrp="1"/>
          </p:cNvSpPr>
          <p:nvPr>
            <p:ph type="title"/>
          </p:nvPr>
        </p:nvSpPr>
        <p:spPr/>
        <p:txBody>
          <a:bodyPr/>
          <a:lstStyle/>
          <a:p>
            <a:r>
              <a:rPr lang="en-US" dirty="0" err="1" smtClean="0"/>
              <a:t>Spielzeugland</a:t>
            </a:r>
            <a:endParaRPr lang="en-US" dirty="0"/>
          </a:p>
        </p:txBody>
      </p:sp>
      <p:pic>
        <p:nvPicPr>
          <p:cNvPr id="4" name="Picture 3" descr="Kurzfilm.JPG"/>
          <p:cNvPicPr>
            <a:picLocks noChangeAspect="1"/>
          </p:cNvPicPr>
          <p:nvPr/>
        </p:nvPicPr>
        <p:blipFill>
          <a:blip r:embed="rId3" cstate="print"/>
          <a:stretch>
            <a:fillRect/>
          </a:stretch>
        </p:blipFill>
        <p:spPr>
          <a:xfrm>
            <a:off x="3429000" y="1371600"/>
            <a:ext cx="5339653" cy="518636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fontAlgn="ctr"/>
            <a:r>
              <a:rPr lang="de-DE" b="1" dirty="0" smtClean="0"/>
              <a:t> </a:t>
            </a:r>
            <a:r>
              <a:rPr lang="de-DE" dirty="0" smtClean="0"/>
              <a:t>Zu </a:t>
            </a:r>
            <a:r>
              <a:rPr lang="de-DE" dirty="0" smtClean="0"/>
              <a:t>Beginn der Stunde spiele ich den Schülern die Filmmusik des Kurzfilms vor und lasse sie währenddessen Arbeitsblatt 1 ausfüllen. Die Schüler stellen sich dadurch auf das Thema ein und hören die dramatisch-melancholische Atmosphäre des Films heraus.</a:t>
            </a:r>
          </a:p>
          <a:p>
            <a:r>
              <a:rPr lang="de-DE" dirty="0" smtClean="0"/>
              <a:t>Die Schüler assoziieren zu dem Titel „Spielzeugland“. Dies kann eventuell schon jetzt verwirrend wirken, da eine Vorentlastung zu dem Thema „Drittes Reich“ stattgefunden hat und die Filmmusik nicht zu diesem Begriff passt.</a:t>
            </a:r>
          </a:p>
          <a:p>
            <a:r>
              <a:rPr lang="de-DE" dirty="0" smtClean="0"/>
              <a:t>Jeder Schüler erhält ein Arbeitsblatt. Auf diesem Arbeitsblatt 2 sind Adjektive zu finden. Um abzusichern, dass die Schüler die Vokabeln kennen, beginnen sie mit der ersten Aufgabe und verbinden die deutschen Vokabeln mit den passenden Umschreibungen.</a:t>
            </a:r>
          </a:p>
          <a:p>
            <a:r>
              <a:rPr lang="de-DE" dirty="0" smtClean="0"/>
              <a:t>Die Kontrolle dieser Aufgabe geschieht in Partnerarbeit.</a:t>
            </a:r>
          </a:p>
          <a:p>
            <a:r>
              <a:rPr lang="de-DE" dirty="0" smtClean="0"/>
              <a:t>Der Film wird gestartet. Zur Unterstützung erwähne ich in den ersten 2 bis 3 Minuten an welcher Stelle es sich um einen Rückblick handelt. Die Schüler füllen währenddessen die Tabelle der nächsten Aufgabe aus. Zu den Protagonisten werden die vorgegebenen Adjektive zugeordnet.</a:t>
            </a:r>
          </a:p>
          <a:p>
            <a:endParaRPr lang="en-US" dirty="0"/>
          </a:p>
        </p:txBody>
      </p:sp>
      <p:sp>
        <p:nvSpPr>
          <p:cNvPr id="3" name="Title 2"/>
          <p:cNvSpPr>
            <a:spLocks noGrp="1"/>
          </p:cNvSpPr>
          <p:nvPr>
            <p:ph type="title"/>
          </p:nvPr>
        </p:nvSpPr>
        <p:spPr/>
        <p:txBody>
          <a:bodyPr>
            <a:normAutofit/>
          </a:bodyPr>
          <a:lstStyle/>
          <a:p>
            <a:r>
              <a:rPr lang="en-US" dirty="0" err="1" smtClean="0">
                <a:hlinkClick r:id="rId2"/>
              </a:rPr>
              <a:t>Spielzeugland</a:t>
            </a:r>
            <a:r>
              <a:rPr lang="en-US" dirty="0" smtClean="0">
                <a:hlinkClick r:id="rId2"/>
              </a:rPr>
              <a:t>- </a:t>
            </a:r>
            <a:r>
              <a:rPr lang="en-US" dirty="0" err="1" smtClean="0">
                <a:hlinkClick r:id="rId2"/>
              </a:rPr>
              <a:t>Unterrichtsplanung</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de-DE" dirty="0" smtClean="0"/>
              <a:t>Wir besprechen die Antworten im Plenum und schreiben Beispielantworten an die Tafel.</a:t>
            </a:r>
          </a:p>
          <a:p>
            <a:r>
              <a:rPr lang="de-DE" dirty="0" smtClean="0"/>
              <a:t>Bei der folgenden Aufgabe geht es um die Kontrolle des Hör- und Sehverständnisses. Arbeitsblatt „Fragen zum Kurzfilm „Spielzeugland“.</a:t>
            </a:r>
          </a:p>
          <a:p>
            <a:r>
              <a:rPr lang="de-DE" dirty="0" smtClean="0"/>
              <a:t>Ich komme zurück auf die Anfangsassoziation der Schüler zu dem Titel „Spielzeugland“. Es wird mündlich diskutiert, ob sich die Erwartung der Schüler bestätigt hat?</a:t>
            </a:r>
          </a:p>
          <a:p>
            <a:r>
              <a:rPr lang="de-DE" dirty="0" smtClean="0"/>
              <a:t>50 Jahre später sitzen die beiden Freunde wieder am Klavier. In einer schriftlichen Aufgabe wird Stellung genommen zu folgenden Fragen:</a:t>
            </a:r>
          </a:p>
          <a:p>
            <a:pPr lvl="1"/>
            <a:r>
              <a:rPr lang="de-DE" dirty="0" smtClean="0"/>
              <a:t>Wo wohnen Sie?</a:t>
            </a:r>
          </a:p>
          <a:p>
            <a:pPr lvl="1"/>
            <a:r>
              <a:rPr lang="de-DE" dirty="0" smtClean="0"/>
              <a:t>Ist es jemandem aufgefallen, dass David nicht mit seinen Eltern mitgefahren ist?</a:t>
            </a:r>
          </a:p>
          <a:p>
            <a:pPr lvl="1"/>
            <a:r>
              <a:rPr lang="de-DE" dirty="0" smtClean="0"/>
              <a:t>Was ist mit Heinrichs Mutter geschehen?</a:t>
            </a:r>
          </a:p>
          <a:p>
            <a:pPr lvl="1"/>
            <a:r>
              <a:rPr lang="de-DE" dirty="0" smtClean="0"/>
              <a:t>Was ist mit den Eltern von David geschehen? </a:t>
            </a:r>
          </a:p>
          <a:p>
            <a:endParaRPr lang="en-US" dirty="0"/>
          </a:p>
        </p:txBody>
      </p:sp>
      <p:sp>
        <p:nvSpPr>
          <p:cNvPr id="3" name="Title 2"/>
          <p:cNvSpPr>
            <a:spLocks noGrp="1"/>
          </p:cNvSpPr>
          <p:nvPr>
            <p:ph type="title"/>
          </p:nvPr>
        </p:nvSpPr>
        <p:spPr/>
        <p:txBody>
          <a:bodyPr>
            <a:normAutofit/>
          </a:bodyPr>
          <a:lstStyle/>
          <a:p>
            <a:r>
              <a:rPr lang="en-US" dirty="0" err="1" smtClean="0">
                <a:hlinkClick r:id="rId2"/>
              </a:rPr>
              <a:t>Spielzeugland</a:t>
            </a:r>
            <a:r>
              <a:rPr lang="en-US" dirty="0" smtClean="0">
                <a:hlinkClick r:id="rId2"/>
              </a:rPr>
              <a:t>- </a:t>
            </a:r>
            <a:r>
              <a:rPr lang="en-US" dirty="0" err="1" smtClean="0">
                <a:hlinkClick r:id="rId2"/>
              </a:rPr>
              <a:t>Unterrichtsplanung</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2"/>
              </a:rPr>
              <a:t>UMW in Berlin </a:t>
            </a:r>
            <a:r>
              <a:rPr lang="en-US" dirty="0" smtClean="0">
                <a:hlinkClick r:id="rId2"/>
              </a:rPr>
              <a:t>/ </a:t>
            </a:r>
            <a:r>
              <a:rPr lang="en-US" dirty="0" smtClean="0">
                <a:hlinkClick r:id="rId2"/>
              </a:rPr>
              <a:t>Vienna</a:t>
            </a:r>
            <a:endParaRPr lang="en-US" dirty="0" smtClean="0"/>
          </a:p>
          <a:p>
            <a:r>
              <a:rPr lang="en-US" dirty="0" err="1" smtClean="0">
                <a:hlinkClick r:id="rId3"/>
              </a:rPr>
              <a:t>Aktion</a:t>
            </a:r>
            <a:r>
              <a:rPr lang="en-US" dirty="0" smtClean="0">
                <a:hlinkClick r:id="rId3"/>
              </a:rPr>
              <a:t> </a:t>
            </a:r>
            <a:r>
              <a:rPr lang="en-US" dirty="0" err="1" smtClean="0">
                <a:hlinkClick r:id="rId3"/>
              </a:rPr>
              <a:t>Suehnezeichen</a:t>
            </a:r>
            <a:endParaRPr lang="en-US" dirty="0"/>
          </a:p>
        </p:txBody>
      </p:sp>
      <p:sp>
        <p:nvSpPr>
          <p:cNvPr id="3" name="Title 2"/>
          <p:cNvSpPr>
            <a:spLocks noGrp="1"/>
          </p:cNvSpPr>
          <p:nvPr>
            <p:ph type="title"/>
          </p:nvPr>
        </p:nvSpPr>
        <p:spPr/>
        <p:txBody>
          <a:bodyPr/>
          <a:lstStyle/>
          <a:p>
            <a:r>
              <a:rPr lang="en-US" dirty="0" smtClean="0"/>
              <a:t>Study Abroad Opportunity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de-DE" dirty="0" smtClean="0"/>
              <a:t>Studenten befremdende Faszination mit dem Nationalsozialismus</a:t>
            </a:r>
          </a:p>
          <a:p>
            <a:r>
              <a:rPr lang="de-DE" dirty="0" smtClean="0"/>
              <a:t>Viele (männliche) Studenten können die Namen von Generälen, Militäreinheiten, Waffengattungen und Schlachten mit Bewunderung im Detail aufzählen, haben aber keine Ahnung vom Holocaust. </a:t>
            </a:r>
          </a:p>
          <a:p>
            <a:r>
              <a:rPr lang="de-DE" dirty="0" smtClean="0"/>
              <a:t>201-Klasse: Aufsatz zu einer berühmten deutschsprachigen Person </a:t>
            </a:r>
            <a:r>
              <a:rPr lang="de-DE" dirty="0" smtClean="0">
                <a:latin typeface="Calibri"/>
              </a:rPr>
              <a:t>→</a:t>
            </a:r>
            <a:r>
              <a:rPr lang="de-DE" dirty="0" smtClean="0"/>
              <a:t> immer einige, die die Liste von Personen im Arbeitsblatt um Nazi-Persönlichkeiten erweitern möchten.</a:t>
            </a:r>
          </a:p>
          <a:p>
            <a:endParaRPr lang="en-US" dirty="0"/>
          </a:p>
        </p:txBody>
      </p:sp>
      <p:sp>
        <p:nvSpPr>
          <p:cNvPr id="3" name="Title 2"/>
          <p:cNvSpPr>
            <a:spLocks noGrp="1"/>
          </p:cNvSpPr>
          <p:nvPr>
            <p:ph type="title"/>
          </p:nvPr>
        </p:nvSpPr>
        <p:spPr/>
        <p:txBody>
          <a:bodyPr/>
          <a:lstStyle/>
          <a:p>
            <a:r>
              <a:rPr lang="en-US" dirty="0" smtClean="0"/>
              <a:t>Die Situation</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2"/>
              </a:rPr>
              <a:t>http://www.fasena.de/foren/daf.htm</a:t>
            </a:r>
            <a:endParaRPr lang="en-US" dirty="0" smtClean="0"/>
          </a:p>
          <a:p>
            <a:r>
              <a:rPr lang="en-US" dirty="0" err="1" smtClean="0">
                <a:hlinkClick r:id="rId3"/>
              </a:rPr>
              <a:t>Lernen</a:t>
            </a:r>
            <a:r>
              <a:rPr lang="en-US" dirty="0" smtClean="0">
                <a:hlinkClick r:id="rId3"/>
              </a:rPr>
              <a:t> </a:t>
            </a:r>
            <a:r>
              <a:rPr lang="en-US" dirty="0" err="1" smtClean="0">
                <a:hlinkClick r:id="rId3"/>
              </a:rPr>
              <a:t>aus</a:t>
            </a:r>
            <a:r>
              <a:rPr lang="en-US" dirty="0" smtClean="0">
                <a:hlinkClick r:id="rId3"/>
              </a:rPr>
              <a:t> </a:t>
            </a:r>
            <a:r>
              <a:rPr lang="en-US" dirty="0" err="1" smtClean="0">
                <a:hlinkClick r:id="rId3"/>
              </a:rPr>
              <a:t>der</a:t>
            </a:r>
            <a:r>
              <a:rPr lang="en-US" smtClean="0">
                <a:hlinkClick r:id="rId3"/>
              </a:rPr>
              <a:t> Geschichte</a:t>
            </a:r>
            <a:r>
              <a:rPr lang="en-US" smtClean="0"/>
              <a:t> !!</a:t>
            </a:r>
            <a:endParaRPr lang="en-US" dirty="0"/>
          </a:p>
        </p:txBody>
      </p:sp>
      <p:sp>
        <p:nvSpPr>
          <p:cNvPr id="3" name="Title 2"/>
          <p:cNvSpPr>
            <a:spLocks noGrp="1"/>
          </p:cNvSpPr>
          <p:nvPr>
            <p:ph type="title"/>
          </p:nvPr>
        </p:nvSpPr>
        <p:spPr/>
        <p:txBody>
          <a:bodyPr/>
          <a:lstStyle/>
          <a:p>
            <a:r>
              <a:rPr lang="en-US" dirty="0" err="1" smtClean="0"/>
              <a:t>Weiterführende</a:t>
            </a:r>
            <a:r>
              <a:rPr lang="en-US" dirty="0" smtClean="0"/>
              <a:t> </a:t>
            </a:r>
            <a:r>
              <a:rPr lang="en-US" dirty="0" err="1" smtClean="0"/>
              <a:t>Literatur</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de-DE" dirty="0" smtClean="0"/>
              <a:t>als </a:t>
            </a:r>
            <a:r>
              <a:rPr lang="de-DE" dirty="0" smtClean="0"/>
              <a:t>Professor </a:t>
            </a:r>
            <a:r>
              <a:rPr lang="de-DE" dirty="0" smtClean="0"/>
              <a:t>, Freiheit, </a:t>
            </a:r>
            <a:r>
              <a:rPr lang="de-DE" dirty="0" smtClean="0"/>
              <a:t>die Art der angebotenen Kurse </a:t>
            </a:r>
            <a:r>
              <a:rPr lang="de-DE" dirty="0" smtClean="0"/>
              <a:t>mitzubestimmen</a:t>
            </a:r>
          </a:p>
          <a:p>
            <a:r>
              <a:rPr lang="de-DE" dirty="0" smtClean="0"/>
              <a:t>High-School-Kollegen</a:t>
            </a:r>
          </a:p>
          <a:p>
            <a:pPr lvl="1"/>
            <a:r>
              <a:rPr lang="de-DE" dirty="0" smtClean="0"/>
              <a:t>„Thema </a:t>
            </a:r>
            <a:r>
              <a:rPr lang="de-DE" dirty="0" smtClean="0"/>
              <a:t>zu </a:t>
            </a:r>
            <a:r>
              <a:rPr lang="de-DE" dirty="0" smtClean="0"/>
              <a:t>grausam“</a:t>
            </a:r>
          </a:p>
          <a:p>
            <a:pPr lvl="1"/>
            <a:r>
              <a:rPr lang="de-DE" dirty="0" smtClean="0"/>
              <a:t>verstärkt </a:t>
            </a:r>
            <a:r>
              <a:rPr lang="de-DE" dirty="0" smtClean="0"/>
              <a:t> das Bild </a:t>
            </a:r>
            <a:r>
              <a:rPr lang="de-DE" dirty="0" smtClean="0"/>
              <a:t>vom hässlichen </a:t>
            </a:r>
            <a:r>
              <a:rPr lang="de-DE" dirty="0" smtClean="0"/>
              <a:t>Deutschen</a:t>
            </a:r>
          </a:p>
          <a:p>
            <a:pPr lvl="1"/>
            <a:r>
              <a:rPr lang="de-DE" dirty="0" smtClean="0">
                <a:latin typeface="Calibri"/>
              </a:rPr>
              <a:t>→</a:t>
            </a:r>
            <a:r>
              <a:rPr lang="de-DE" dirty="0" smtClean="0"/>
              <a:t>Negativer Einfluss auf</a:t>
            </a:r>
            <a:r>
              <a:rPr lang="de-DE" dirty="0" smtClean="0"/>
              <a:t> </a:t>
            </a:r>
            <a:r>
              <a:rPr lang="de-DE" dirty="0" smtClean="0"/>
              <a:t>Einschreibezahlen für die </a:t>
            </a:r>
            <a:r>
              <a:rPr lang="de-DE" dirty="0" smtClean="0"/>
              <a:t>Kurse</a:t>
            </a:r>
          </a:p>
          <a:p>
            <a:pPr lvl="1"/>
            <a:endParaRPr lang="de-DE" dirty="0" smtClean="0"/>
          </a:p>
          <a:p>
            <a:r>
              <a:rPr lang="de-DE" dirty="0" smtClean="0"/>
              <a:t>Schwierig, </a:t>
            </a:r>
            <a:r>
              <a:rPr lang="de-DE" dirty="0" smtClean="0"/>
              <a:t>aktuelle Themen ohne das Hintergrundwissen über den Holocaust zu diskutieren. Jüngstes Beispiel ist der auch in U.S.-Zeitungen publizierte Verkauf der früheren Synagoge in Koblenz an einen Investor, der dort ein Restaurant und Wohnungen einrichten will.</a:t>
            </a:r>
          </a:p>
          <a:p>
            <a:r>
              <a:rPr lang="de-DE" dirty="0" smtClean="0"/>
              <a:t>Fragen </a:t>
            </a:r>
            <a:r>
              <a:rPr lang="de-DE" dirty="0" smtClean="0"/>
              <a:t>an </a:t>
            </a:r>
            <a:r>
              <a:rPr lang="de-DE" dirty="0" smtClean="0"/>
              <a:t>HS-Kollegen:</a:t>
            </a:r>
            <a:endParaRPr lang="de-DE" dirty="0" smtClean="0"/>
          </a:p>
          <a:p>
            <a:pPr lvl="1"/>
            <a:r>
              <a:rPr lang="de-DE" dirty="0" smtClean="0"/>
              <a:t>Spielt der Holocaust und oder der NS in Ihrem Landeskundeunterricht eine Rolle?  Warum haben Sie sich entschieden, das Thema (nicht) zu unterrichten?</a:t>
            </a:r>
          </a:p>
          <a:p>
            <a:pPr lvl="1"/>
            <a:r>
              <a:rPr lang="de-DE" dirty="0" smtClean="0"/>
              <a:t>Wenn ja, was machen Sie mit den Schülern oder Studenten?</a:t>
            </a:r>
          </a:p>
          <a:p>
            <a:pPr lvl="1"/>
            <a:r>
              <a:rPr lang="de-DE" dirty="0" smtClean="0"/>
              <a:t>Wenn nein, würden Sie das Thema gern unterrichten, sehen allerdings Hürden, die dem im Wege stehen? Was sind diese Hürden?</a:t>
            </a:r>
          </a:p>
          <a:p>
            <a:pPr lvl="1"/>
            <a:r>
              <a:rPr lang="de-DE" dirty="0" smtClean="0"/>
              <a:t>Treten Schüler/Studenten an Sie als Deutschlehrer mit Fragen zum NS heran? Wie reagieren Sie</a:t>
            </a:r>
            <a:r>
              <a:rPr lang="de-DE" dirty="0" smtClean="0"/>
              <a:t>?</a:t>
            </a:r>
            <a:endParaRPr lang="de-DE" dirty="0" smtClean="0"/>
          </a:p>
        </p:txBody>
      </p:sp>
      <p:sp>
        <p:nvSpPr>
          <p:cNvPr id="3" name="Title 2"/>
          <p:cNvSpPr>
            <a:spLocks noGrp="1"/>
          </p:cNvSpPr>
          <p:nvPr>
            <p:ph type="title"/>
          </p:nvPr>
        </p:nvSpPr>
        <p:spPr/>
        <p:txBody>
          <a:bodyPr/>
          <a:lstStyle/>
          <a:p>
            <a:r>
              <a:rPr lang="en-US" dirty="0" err="1" smtClean="0"/>
              <a:t>Uni</a:t>
            </a:r>
            <a:r>
              <a:rPr lang="en-US" dirty="0" smtClean="0"/>
              <a:t>- und HS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de-DE" dirty="0" smtClean="0"/>
              <a:t>Unterricht an Uni: Deutsch &amp; </a:t>
            </a:r>
            <a:r>
              <a:rPr lang="de-DE" dirty="0" smtClean="0"/>
              <a:t>Germanistik (Literatur- und Kulturgeschichte</a:t>
            </a:r>
            <a:r>
              <a:rPr lang="de-DE" dirty="0" smtClean="0"/>
              <a:t>)</a:t>
            </a:r>
          </a:p>
          <a:p>
            <a:r>
              <a:rPr lang="de-DE" dirty="0" smtClean="0"/>
              <a:t>Germanistik-Programm </a:t>
            </a:r>
            <a:r>
              <a:rPr lang="de-DE" dirty="0" smtClean="0"/>
              <a:t>schließt auch die Vermittlung von Literatur zum Holocaust (z.B. Paul Celan) als theoretische Ansätze zur Memorialkultur </a:t>
            </a:r>
            <a:r>
              <a:rPr lang="de-DE" dirty="0" smtClean="0"/>
              <a:t>ein</a:t>
            </a:r>
          </a:p>
          <a:p>
            <a:r>
              <a:rPr lang="de-DE" dirty="0" smtClean="0"/>
              <a:t>Darüber </a:t>
            </a:r>
            <a:r>
              <a:rPr lang="de-DE" dirty="0" smtClean="0"/>
              <a:t>hinaus </a:t>
            </a:r>
            <a:r>
              <a:rPr lang="de-DE" dirty="0" smtClean="0"/>
              <a:t>auch interdisziplinäre Kurse </a:t>
            </a:r>
            <a:r>
              <a:rPr lang="de-DE" dirty="0" smtClean="0"/>
              <a:t>zur Memorialkultur auf Englisch für </a:t>
            </a:r>
            <a:r>
              <a:rPr lang="de-DE" dirty="0" smtClean="0"/>
              <a:t>Erstsemester-Studenten und Study-</a:t>
            </a:r>
            <a:r>
              <a:rPr lang="de-DE" dirty="0" err="1" smtClean="0"/>
              <a:t>Abroad</a:t>
            </a:r>
            <a:r>
              <a:rPr lang="de-DE" dirty="0" smtClean="0"/>
              <a:t>-Kurse in Berlin/Wien</a:t>
            </a:r>
            <a:endParaRPr lang="de-DE" dirty="0" smtClean="0"/>
          </a:p>
          <a:p>
            <a:endParaRPr lang="en-US" dirty="0"/>
          </a:p>
        </p:txBody>
      </p:sp>
      <p:sp>
        <p:nvSpPr>
          <p:cNvPr id="3" name="Title 2"/>
          <p:cNvSpPr>
            <a:spLocks noGrp="1"/>
          </p:cNvSpPr>
          <p:nvPr>
            <p:ph type="title"/>
          </p:nvPr>
        </p:nvSpPr>
        <p:spPr/>
        <p:txBody>
          <a:bodyPr/>
          <a:lstStyle/>
          <a:p>
            <a:r>
              <a:rPr lang="en-US" dirty="0" smtClean="0"/>
              <a:t>MW Situation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de-DE" dirty="0" smtClean="0"/>
              <a:t>„Wenn ich über den Holocaust rede, dann rede ich allgemein darüber, </a:t>
            </a:r>
            <a:br>
              <a:rPr lang="de-DE" dirty="0" smtClean="0"/>
            </a:br>
            <a:r>
              <a:rPr lang="de-DE" dirty="0" smtClean="0"/>
              <a:t>In Amerika wurden den Ureinwohnern, den Indianern, das Land geraubt, sie wurden verfolgt, vertrieben und getötet.</a:t>
            </a:r>
            <a:br>
              <a:rPr lang="de-DE" dirty="0" smtClean="0"/>
            </a:br>
            <a:r>
              <a:rPr lang="de-DE" dirty="0" smtClean="0"/>
              <a:t>Es wurden Menschen aus Afrika entführt und versklavt und nach Afrika verschifft, um dort für die "neuen" Amerikanern zu arbeiten.</a:t>
            </a:r>
            <a:br>
              <a:rPr lang="de-DE" dirty="0" smtClean="0"/>
            </a:br>
            <a:r>
              <a:rPr lang="de-DE" dirty="0" smtClean="0"/>
              <a:t>In Australien wurde die Urbevölkerung vertrieben und getötet, sie wurden als minderwertige Wesen behandelt.</a:t>
            </a:r>
            <a:br>
              <a:rPr lang="de-DE" dirty="0" smtClean="0"/>
            </a:br>
            <a:r>
              <a:rPr lang="de-DE" dirty="0" smtClean="0"/>
              <a:t>In </a:t>
            </a:r>
            <a:r>
              <a:rPr lang="de-DE" dirty="0" err="1" smtClean="0"/>
              <a:t>Palestina</a:t>
            </a:r>
            <a:r>
              <a:rPr lang="de-DE" dirty="0" smtClean="0"/>
              <a:t> und Israel besteht der </a:t>
            </a:r>
            <a:r>
              <a:rPr lang="de-DE" dirty="0" err="1" smtClean="0"/>
              <a:t>Völkerhaß</a:t>
            </a:r>
            <a:r>
              <a:rPr lang="de-DE" dirty="0" smtClean="0"/>
              <a:t> bis heute, Palästinenser werden aus ihrer Heimat vertrieben.</a:t>
            </a:r>
            <a:br>
              <a:rPr lang="de-DE" dirty="0" smtClean="0"/>
            </a:br>
            <a:r>
              <a:rPr lang="de-DE" dirty="0" smtClean="0"/>
              <a:t>Natürlich auch über die Judenverfolgung im dritten Reich.</a:t>
            </a:r>
            <a:br>
              <a:rPr lang="de-DE" dirty="0" smtClean="0"/>
            </a:br>
            <a:r>
              <a:rPr lang="de-DE" dirty="0" smtClean="0"/>
              <a:t>Wenn ich über das Thema "Holocaust" rede, dann nur allgemein, denn sonst entsteht der Eindruck, </a:t>
            </a:r>
            <a:r>
              <a:rPr lang="de-DE" dirty="0" err="1" smtClean="0"/>
              <a:t>daß</a:t>
            </a:r>
            <a:r>
              <a:rPr lang="de-DE" dirty="0" smtClean="0"/>
              <a:t> es Nazis und Holocaust nur im dritten Reich gegeben hätte, aber in Wirklichkeit findet man das überall auf der Welt in unterschiedlichen Variationen und das leider heute noch.“</a:t>
            </a:r>
            <a:endParaRPr lang="en-US" dirty="0"/>
          </a:p>
        </p:txBody>
      </p:sp>
      <p:sp>
        <p:nvSpPr>
          <p:cNvPr id="3" name="Title 2"/>
          <p:cNvSpPr>
            <a:spLocks noGrp="1"/>
          </p:cNvSpPr>
          <p:nvPr>
            <p:ph type="title"/>
          </p:nvPr>
        </p:nvSpPr>
        <p:spPr/>
        <p:txBody>
          <a:bodyPr/>
          <a:lstStyle/>
          <a:p>
            <a:r>
              <a:rPr lang="en-US" dirty="0" err="1" smtClean="0"/>
              <a:t>Reaktionen</a:t>
            </a:r>
            <a:r>
              <a:rPr lang="en-US" dirty="0" smtClean="0"/>
              <a:t> auf </a:t>
            </a:r>
            <a:r>
              <a:rPr lang="en-US" dirty="0" err="1" smtClean="0"/>
              <a:t>Facebook</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de-DE" dirty="0" smtClean="0"/>
              <a:t>„Einspruch Euer Ehren. Die Systematik, die Grausamkeit, das dahinterstehende Menschenbild und auch die Quantität machen DEN Holocaust zu einem historischen Unikum. Alles andere verharmlost diese Barbarei. Dass es Schlechtes auch sonst auf der Welt gibt, ist obsolet. Dafür sollte / muss man andere Begriffe benutzen.“</a:t>
            </a:r>
            <a:endParaRPr lang="en-US" dirty="0"/>
          </a:p>
        </p:txBody>
      </p:sp>
      <p:sp>
        <p:nvSpPr>
          <p:cNvPr id="3" name="Title 2"/>
          <p:cNvSpPr>
            <a:spLocks noGrp="1"/>
          </p:cNvSpPr>
          <p:nvPr>
            <p:ph type="title"/>
          </p:nvPr>
        </p:nvSpPr>
        <p:spPr/>
        <p:txBody>
          <a:bodyPr/>
          <a:lstStyle/>
          <a:p>
            <a:r>
              <a:rPr lang="en-US" dirty="0" err="1" smtClean="0"/>
              <a:t>Reaktionen</a:t>
            </a:r>
            <a:r>
              <a:rPr lang="en-US" dirty="0" smtClean="0"/>
              <a:t> auf </a:t>
            </a:r>
            <a:r>
              <a:rPr lang="en-US" dirty="0" err="1" smtClean="0"/>
              <a:t>Facebook</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de-DE" dirty="0" smtClean="0"/>
              <a:t>„Ich bin in einer anderen Situation. Meine Teilnehmenden sind Flüchtlinge aus stellenweise ganz anderen Kulturkreisen. Landeskunde </a:t>
            </a:r>
            <a:r>
              <a:rPr lang="de-DE" dirty="0" err="1" smtClean="0"/>
              <a:t>heisst</a:t>
            </a:r>
            <a:r>
              <a:rPr lang="de-DE" dirty="0" smtClean="0"/>
              <a:t> hier in erster Linie: verstehen wie die Schweiz von heute tickt. Zu wissen, wie der Händedruck ist und dass man sich dabei anschaut. Dass man den Hausmüll in gebührenpflichtigen Abfallsäcken rausstellt, dass die Schweiz pro Kanton ein Schulsystem hat etc. </a:t>
            </a:r>
            <a:br>
              <a:rPr lang="de-DE" dirty="0" smtClean="0"/>
            </a:br>
            <a:r>
              <a:rPr lang="de-DE" dirty="0" smtClean="0"/>
              <a:t>Der Holocaust wird dann ein Thema, wenn ich danach gefragt werde. D.h. wenn die Teilnehmenden so viel Rüstzeug für ihre Alltagsbewältigung erhalten haben, dass sie historische und gesellschaftliche Fragen wahrzunehmen beginnen. Das ist mir aber in 20 Jahren nur zwei Mal passiert.“</a:t>
            </a:r>
            <a:endParaRPr lang="en-US" dirty="0"/>
          </a:p>
        </p:txBody>
      </p:sp>
      <p:sp>
        <p:nvSpPr>
          <p:cNvPr id="3" name="Title 2"/>
          <p:cNvSpPr>
            <a:spLocks noGrp="1"/>
          </p:cNvSpPr>
          <p:nvPr>
            <p:ph type="title"/>
          </p:nvPr>
        </p:nvSpPr>
        <p:spPr/>
        <p:txBody>
          <a:bodyPr/>
          <a:lstStyle/>
          <a:p>
            <a:r>
              <a:rPr lang="en-US" dirty="0" err="1" smtClean="0"/>
              <a:t>Reaktionen</a:t>
            </a:r>
            <a:r>
              <a:rPr lang="en-US" dirty="0" smtClean="0"/>
              <a:t> auf </a:t>
            </a:r>
            <a:r>
              <a:rPr lang="en-US" smtClean="0"/>
              <a:t>Facebook</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Was </a:t>
            </a:r>
            <a:r>
              <a:rPr lang="en-US" dirty="0" err="1" smtClean="0"/>
              <a:t>macht</a:t>
            </a:r>
            <a:r>
              <a:rPr lang="en-US" dirty="0" smtClean="0"/>
              <a:t> </a:t>
            </a:r>
            <a:r>
              <a:rPr lang="en-US" dirty="0" err="1" smtClean="0"/>
              <a:t>ihr</a:t>
            </a:r>
            <a:r>
              <a:rPr lang="en-US" dirty="0" smtClean="0"/>
              <a:t>? </a:t>
            </a:r>
            <a:r>
              <a:rPr lang="en-US" dirty="0" err="1" smtClean="0"/>
              <a:t>Warum</a:t>
            </a:r>
            <a:r>
              <a:rPr lang="en-US" dirty="0" smtClean="0"/>
              <a:t> (</a:t>
            </a:r>
            <a:r>
              <a:rPr lang="en-US" dirty="0" err="1" smtClean="0"/>
              <a:t>nicht</a:t>
            </a:r>
            <a:r>
              <a:rPr lang="en-US" dirty="0" smtClean="0"/>
              <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0</TotalTime>
  <Words>1378</Words>
  <Application>Microsoft Office PowerPoint</Application>
  <PresentationFormat>On-screen Show (4:3)</PresentationFormat>
  <Paragraphs>180</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Paper</vt:lpstr>
      <vt:lpstr>Der Holocaust im DaF-Unterricht des 21. Jahrhunderts</vt:lpstr>
      <vt:lpstr>Die Situation</vt:lpstr>
      <vt:lpstr>Die Situation</vt:lpstr>
      <vt:lpstr>Uni- und HS</vt:lpstr>
      <vt:lpstr>MW Situation</vt:lpstr>
      <vt:lpstr>Reaktionen auf Facebook</vt:lpstr>
      <vt:lpstr>Reaktionen auf Facebook</vt:lpstr>
      <vt:lpstr>Reaktionen auf Facebook</vt:lpstr>
      <vt:lpstr>Was macht ihr? Warum (nicht)?</vt:lpstr>
      <vt:lpstr>Warum den Holocaust unterrichten?</vt:lpstr>
      <vt:lpstr>Drei Unterrichtsbeispiele</vt:lpstr>
      <vt:lpstr>„Sein Kampf“ -  Erschließung des Textes</vt:lpstr>
      <vt:lpstr>Slide 13</vt:lpstr>
      <vt:lpstr>AUFGABEN UND IMPULSFRAGEN ZUR TEXTANALYSE</vt:lpstr>
      <vt:lpstr>AUFGABEN UND IMPULSFRAGEN ZUR TEXTANALYSE</vt:lpstr>
      <vt:lpstr>AUFGABEN UND IMPULSFRAGEN ZUR TEXTANALYSE</vt:lpstr>
      <vt:lpstr>Slide 17</vt:lpstr>
      <vt:lpstr>www.erinnern.at - Zeitzeuginnen</vt:lpstr>
      <vt:lpstr>Filme</vt:lpstr>
      <vt:lpstr>Sophie Scholl – Goethe Institut Brüssel</vt:lpstr>
      <vt:lpstr>Sophie Scholl – Goethe Institut Brüssel</vt:lpstr>
      <vt:lpstr>Sophie Scholl – Goethe Institut Brüssel</vt:lpstr>
      <vt:lpstr>Sophie Scholl – Goethe Institut Brüssel</vt:lpstr>
      <vt:lpstr>Sophie Scholl -  Bundeszentrale für Politische Bildung</vt:lpstr>
      <vt:lpstr>Sophie Scholl -Weitere Materialien</vt:lpstr>
      <vt:lpstr>Spielzeugland</vt:lpstr>
      <vt:lpstr>Spielzeugland- Unterrichtsplanung</vt:lpstr>
      <vt:lpstr>Spielzeugland- Unterrichtsplanung</vt:lpstr>
      <vt:lpstr>Study Abroad Opportunity</vt:lpstr>
      <vt:lpstr>Weiterführende Literatur</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108</cp:revision>
  <dcterms:created xsi:type="dcterms:W3CDTF">2013-10-01T16:52:12Z</dcterms:created>
  <dcterms:modified xsi:type="dcterms:W3CDTF">2013-10-05T12:04:05Z</dcterms:modified>
</cp:coreProperties>
</file>